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7" r:id="rId2"/>
    <p:sldId id="287" r:id="rId3"/>
    <p:sldId id="401" r:id="rId4"/>
    <p:sldId id="428" r:id="rId5"/>
    <p:sldId id="430" r:id="rId6"/>
    <p:sldId id="429" r:id="rId7"/>
    <p:sldId id="399" r:id="rId8"/>
    <p:sldId id="431" r:id="rId9"/>
    <p:sldId id="434" r:id="rId10"/>
    <p:sldId id="427" r:id="rId11"/>
    <p:sldId id="433"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020"/>
    <a:srgbClr val="D72D2D"/>
    <a:srgbClr val="B1CD38"/>
    <a:srgbClr val="42C272"/>
    <a:srgbClr val="4D7CB8"/>
    <a:srgbClr val="DA5120"/>
    <a:srgbClr val="171D23"/>
    <a:srgbClr val="424A4F"/>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56680" autoAdjust="0"/>
  </p:normalViewPr>
  <p:slideViewPr>
    <p:cSldViewPr snapToGrid="0">
      <p:cViewPr varScale="1">
        <p:scale>
          <a:sx n="46" d="100"/>
          <a:sy n="46" d="100"/>
        </p:scale>
        <p:origin x="1808" y="28"/>
      </p:cViewPr>
      <p:guideLst>
        <p:guide orient="horz" pos="2160"/>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3099A-4B74-409A-8A94-E1F151239FEE}"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GB"/>
        </a:p>
      </dgm:t>
    </dgm:pt>
    <dgm:pt modelId="{49C7C8BD-8D1F-43CE-98CE-783242A66E39}">
      <dgm:prSet phldrT="[Text]"/>
      <dgm:spPr/>
      <dgm:t>
        <a:bodyPr/>
        <a:lstStyle/>
        <a:p>
          <a:r>
            <a:rPr lang="en-GB" dirty="0"/>
            <a:t>What?</a:t>
          </a:r>
        </a:p>
      </dgm:t>
    </dgm:pt>
    <dgm:pt modelId="{AA9CC601-0E7B-44F7-A13F-5ACE03BE3036}" type="parTrans" cxnId="{AC17C157-F399-4CBD-92E2-2E5F87FFDF88}">
      <dgm:prSet/>
      <dgm:spPr/>
      <dgm:t>
        <a:bodyPr/>
        <a:lstStyle/>
        <a:p>
          <a:endParaRPr lang="en-GB"/>
        </a:p>
      </dgm:t>
    </dgm:pt>
    <dgm:pt modelId="{7864F74F-76D7-435A-8ACB-DF83C0C9A24A}" type="sibTrans" cxnId="{AC17C157-F399-4CBD-92E2-2E5F87FFDF88}">
      <dgm:prSet/>
      <dgm:spPr/>
      <dgm:t>
        <a:bodyPr/>
        <a:lstStyle/>
        <a:p>
          <a:endParaRPr lang="en-GB"/>
        </a:p>
      </dgm:t>
    </dgm:pt>
    <dgm:pt modelId="{88A0407E-318B-41D3-8410-988152DADEE3}">
      <dgm:prSet phldrT="[Text]"/>
      <dgm:spPr/>
      <dgm:t>
        <a:bodyPr/>
        <a:lstStyle/>
        <a:p>
          <a:r>
            <a:rPr lang="en-GB" dirty="0"/>
            <a:t>Who?</a:t>
          </a:r>
        </a:p>
      </dgm:t>
    </dgm:pt>
    <dgm:pt modelId="{7EB8168C-07B7-4D20-893E-1AADBEF1D646}" type="parTrans" cxnId="{8B3F1892-B1B6-4CC6-A993-6B0C8F4640E7}">
      <dgm:prSet/>
      <dgm:spPr/>
      <dgm:t>
        <a:bodyPr/>
        <a:lstStyle/>
        <a:p>
          <a:endParaRPr lang="en-GB"/>
        </a:p>
      </dgm:t>
    </dgm:pt>
    <dgm:pt modelId="{5E4B59A6-B921-44DC-90C1-8F80A5287AF8}" type="sibTrans" cxnId="{8B3F1892-B1B6-4CC6-A993-6B0C8F4640E7}">
      <dgm:prSet/>
      <dgm:spPr/>
      <dgm:t>
        <a:bodyPr/>
        <a:lstStyle/>
        <a:p>
          <a:endParaRPr lang="en-GB"/>
        </a:p>
      </dgm:t>
    </dgm:pt>
    <dgm:pt modelId="{5FEE18A8-2B06-4102-9405-C55D61A40C44}">
      <dgm:prSet phldrT="[Text]"/>
      <dgm:spPr/>
      <dgm:t>
        <a:bodyPr/>
        <a:lstStyle/>
        <a:p>
          <a:r>
            <a:rPr lang="en-GB" dirty="0"/>
            <a:t>Why?</a:t>
          </a:r>
        </a:p>
      </dgm:t>
    </dgm:pt>
    <dgm:pt modelId="{95388571-5684-4BE1-B200-7AC971E278D9}" type="parTrans" cxnId="{31575BE1-CED7-4B90-AD58-E8A20B77BFCC}">
      <dgm:prSet/>
      <dgm:spPr/>
      <dgm:t>
        <a:bodyPr/>
        <a:lstStyle/>
        <a:p>
          <a:endParaRPr lang="en-GB"/>
        </a:p>
      </dgm:t>
    </dgm:pt>
    <dgm:pt modelId="{5DF62048-7438-47BC-8C6A-4E65EAA6FF0C}" type="sibTrans" cxnId="{31575BE1-CED7-4B90-AD58-E8A20B77BFCC}">
      <dgm:prSet/>
      <dgm:spPr/>
      <dgm:t>
        <a:bodyPr/>
        <a:lstStyle/>
        <a:p>
          <a:endParaRPr lang="en-GB"/>
        </a:p>
      </dgm:t>
    </dgm:pt>
    <dgm:pt modelId="{9DA2CE7E-4E11-4BCD-9E78-87C4F3EA14D4}">
      <dgm:prSet phldrT="[Text]"/>
      <dgm:spPr/>
      <dgm:t>
        <a:bodyPr/>
        <a:lstStyle/>
        <a:p>
          <a:r>
            <a:rPr lang="en-GB" dirty="0"/>
            <a:t>Where?</a:t>
          </a:r>
        </a:p>
      </dgm:t>
    </dgm:pt>
    <dgm:pt modelId="{0671564A-22BD-400A-AC3A-4482A5F7B430}" type="parTrans" cxnId="{C4AB667B-28F8-4ADD-B784-645BC595C057}">
      <dgm:prSet/>
      <dgm:spPr/>
      <dgm:t>
        <a:bodyPr/>
        <a:lstStyle/>
        <a:p>
          <a:endParaRPr lang="en-GB"/>
        </a:p>
      </dgm:t>
    </dgm:pt>
    <dgm:pt modelId="{68597B80-458D-4363-AD1F-7A94D455C389}" type="sibTrans" cxnId="{C4AB667B-28F8-4ADD-B784-645BC595C057}">
      <dgm:prSet/>
      <dgm:spPr/>
      <dgm:t>
        <a:bodyPr/>
        <a:lstStyle/>
        <a:p>
          <a:endParaRPr lang="en-GB"/>
        </a:p>
      </dgm:t>
    </dgm:pt>
    <dgm:pt modelId="{3BB890D7-D32F-4EB0-B6F6-3E537AFB5D87}">
      <dgm:prSet phldrT="[Text]"/>
      <dgm:spPr/>
      <dgm:t>
        <a:bodyPr/>
        <a:lstStyle/>
        <a:p>
          <a:r>
            <a:rPr lang="en-GB" dirty="0"/>
            <a:t>When?</a:t>
          </a:r>
        </a:p>
      </dgm:t>
    </dgm:pt>
    <dgm:pt modelId="{1FFB4CB0-ECC8-49EF-A195-0DC091A8379A}" type="parTrans" cxnId="{D98F1236-F49A-474B-8E9C-16A8C519B76F}">
      <dgm:prSet/>
      <dgm:spPr/>
      <dgm:t>
        <a:bodyPr/>
        <a:lstStyle/>
        <a:p>
          <a:endParaRPr lang="en-GB"/>
        </a:p>
      </dgm:t>
    </dgm:pt>
    <dgm:pt modelId="{351DFA1F-A000-415A-891B-72A2F5D057EB}" type="sibTrans" cxnId="{D98F1236-F49A-474B-8E9C-16A8C519B76F}">
      <dgm:prSet/>
      <dgm:spPr/>
      <dgm:t>
        <a:bodyPr/>
        <a:lstStyle/>
        <a:p>
          <a:endParaRPr lang="en-GB"/>
        </a:p>
      </dgm:t>
    </dgm:pt>
    <dgm:pt modelId="{9416184B-2CD7-4298-A885-4DEA44BF23CF}" type="pres">
      <dgm:prSet presAssocID="{4143099A-4B74-409A-8A94-E1F151239FEE}" presName="Name0" presStyleCnt="0">
        <dgm:presLayoutVars>
          <dgm:chMax val="11"/>
          <dgm:chPref val="11"/>
          <dgm:dir/>
          <dgm:resizeHandles/>
        </dgm:presLayoutVars>
      </dgm:prSet>
      <dgm:spPr/>
    </dgm:pt>
    <dgm:pt modelId="{BF7D3AC9-347D-4A16-AF7C-27477BB0A81D}" type="pres">
      <dgm:prSet presAssocID="{5FEE18A8-2B06-4102-9405-C55D61A40C44}" presName="Accent5" presStyleCnt="0"/>
      <dgm:spPr/>
    </dgm:pt>
    <dgm:pt modelId="{4263CAFD-B7F0-40EC-BB5D-BBD4B1E3FE03}" type="pres">
      <dgm:prSet presAssocID="{5FEE18A8-2B06-4102-9405-C55D61A40C44}" presName="Accent" presStyleLbl="node1" presStyleIdx="0" presStyleCnt="5"/>
      <dgm:spPr>
        <a:solidFill>
          <a:srgbClr val="D72D2D"/>
        </a:solidFill>
      </dgm:spPr>
    </dgm:pt>
    <dgm:pt modelId="{DB383CBC-51F5-4031-9399-5716F1027C55}" type="pres">
      <dgm:prSet presAssocID="{5FEE18A8-2B06-4102-9405-C55D61A40C44}" presName="ParentBackground5" presStyleCnt="0"/>
      <dgm:spPr/>
    </dgm:pt>
    <dgm:pt modelId="{EDA66969-ED95-457C-A07B-DF1CF9FA719B}" type="pres">
      <dgm:prSet presAssocID="{5FEE18A8-2B06-4102-9405-C55D61A40C44}" presName="ParentBackground" presStyleLbl="fgAcc1" presStyleIdx="0" presStyleCnt="5"/>
      <dgm:spPr/>
    </dgm:pt>
    <dgm:pt modelId="{114B663A-B245-4A98-B2A9-FEB5598FB37E}" type="pres">
      <dgm:prSet presAssocID="{5FEE18A8-2B06-4102-9405-C55D61A40C44}" presName="Parent5" presStyleLbl="revTx" presStyleIdx="0" presStyleCnt="0">
        <dgm:presLayoutVars>
          <dgm:chMax val="1"/>
          <dgm:chPref val="1"/>
          <dgm:bulletEnabled val="1"/>
        </dgm:presLayoutVars>
      </dgm:prSet>
      <dgm:spPr/>
    </dgm:pt>
    <dgm:pt modelId="{DAD52918-5C15-496A-9778-FFF3185573F6}" type="pres">
      <dgm:prSet presAssocID="{88A0407E-318B-41D3-8410-988152DADEE3}" presName="Accent4" presStyleCnt="0"/>
      <dgm:spPr/>
    </dgm:pt>
    <dgm:pt modelId="{6A558D42-BA40-4C27-8E0E-D43FF21F7EC9}" type="pres">
      <dgm:prSet presAssocID="{88A0407E-318B-41D3-8410-988152DADEE3}" presName="Accent" presStyleLbl="node1" presStyleIdx="1" presStyleCnt="5"/>
      <dgm:spPr>
        <a:solidFill>
          <a:srgbClr val="B1CD38"/>
        </a:solidFill>
      </dgm:spPr>
    </dgm:pt>
    <dgm:pt modelId="{7FD76EE5-8259-475C-A422-D99BA05D36F1}" type="pres">
      <dgm:prSet presAssocID="{88A0407E-318B-41D3-8410-988152DADEE3}" presName="ParentBackground4" presStyleCnt="0"/>
      <dgm:spPr/>
    </dgm:pt>
    <dgm:pt modelId="{7E366009-CF87-4C1A-A02A-09B8EEDCF096}" type="pres">
      <dgm:prSet presAssocID="{88A0407E-318B-41D3-8410-988152DADEE3}" presName="ParentBackground" presStyleLbl="fgAcc1" presStyleIdx="1" presStyleCnt="5"/>
      <dgm:spPr/>
    </dgm:pt>
    <dgm:pt modelId="{00F952A1-3BBB-428D-B5DD-1F11E795ACF6}" type="pres">
      <dgm:prSet presAssocID="{88A0407E-318B-41D3-8410-988152DADEE3}" presName="Parent4" presStyleLbl="revTx" presStyleIdx="0" presStyleCnt="0">
        <dgm:presLayoutVars>
          <dgm:chMax val="1"/>
          <dgm:chPref val="1"/>
          <dgm:bulletEnabled val="1"/>
        </dgm:presLayoutVars>
      </dgm:prSet>
      <dgm:spPr/>
    </dgm:pt>
    <dgm:pt modelId="{A0980DCB-4450-4646-98FB-D6FD92E0CCAB}" type="pres">
      <dgm:prSet presAssocID="{3BB890D7-D32F-4EB0-B6F6-3E537AFB5D87}" presName="Accent3" presStyleCnt="0"/>
      <dgm:spPr/>
    </dgm:pt>
    <dgm:pt modelId="{2EC51BE8-C9CC-465A-9089-A4EFE2A05774}" type="pres">
      <dgm:prSet presAssocID="{3BB890D7-D32F-4EB0-B6F6-3E537AFB5D87}" presName="Accent" presStyleLbl="node1" presStyleIdx="2" presStyleCnt="5"/>
      <dgm:spPr>
        <a:solidFill>
          <a:srgbClr val="42C272"/>
        </a:solidFill>
      </dgm:spPr>
    </dgm:pt>
    <dgm:pt modelId="{96754CE9-F344-46C3-AE1E-5DAF7484282D}" type="pres">
      <dgm:prSet presAssocID="{3BB890D7-D32F-4EB0-B6F6-3E537AFB5D87}" presName="ParentBackground3" presStyleCnt="0"/>
      <dgm:spPr/>
    </dgm:pt>
    <dgm:pt modelId="{47A0A778-BAB5-4C8F-BF6E-EF5071FA4995}" type="pres">
      <dgm:prSet presAssocID="{3BB890D7-D32F-4EB0-B6F6-3E537AFB5D87}" presName="ParentBackground" presStyleLbl="fgAcc1" presStyleIdx="2" presStyleCnt="5"/>
      <dgm:spPr/>
    </dgm:pt>
    <dgm:pt modelId="{14DED93B-5FE8-48D6-B319-4543D7A18622}" type="pres">
      <dgm:prSet presAssocID="{3BB890D7-D32F-4EB0-B6F6-3E537AFB5D87}" presName="Parent3" presStyleLbl="revTx" presStyleIdx="0" presStyleCnt="0">
        <dgm:presLayoutVars>
          <dgm:chMax val="1"/>
          <dgm:chPref val="1"/>
          <dgm:bulletEnabled val="1"/>
        </dgm:presLayoutVars>
      </dgm:prSet>
      <dgm:spPr/>
    </dgm:pt>
    <dgm:pt modelId="{30579406-F348-4D36-9D3F-161C1BC1B469}" type="pres">
      <dgm:prSet presAssocID="{9DA2CE7E-4E11-4BCD-9E78-87C4F3EA14D4}" presName="Accent2" presStyleCnt="0"/>
      <dgm:spPr/>
    </dgm:pt>
    <dgm:pt modelId="{21397665-B6F6-4152-A456-2D718966C171}" type="pres">
      <dgm:prSet presAssocID="{9DA2CE7E-4E11-4BCD-9E78-87C4F3EA14D4}" presName="Accent" presStyleLbl="node1" presStyleIdx="3" presStyleCnt="5"/>
      <dgm:spPr>
        <a:solidFill>
          <a:srgbClr val="4D7CB8"/>
        </a:solidFill>
      </dgm:spPr>
    </dgm:pt>
    <dgm:pt modelId="{046DF611-2065-46F4-8B75-119CF4965169}" type="pres">
      <dgm:prSet presAssocID="{9DA2CE7E-4E11-4BCD-9E78-87C4F3EA14D4}" presName="ParentBackground2" presStyleCnt="0"/>
      <dgm:spPr/>
    </dgm:pt>
    <dgm:pt modelId="{01AFEE3B-3A10-45A4-B50E-A7E3C2FD73A1}" type="pres">
      <dgm:prSet presAssocID="{9DA2CE7E-4E11-4BCD-9E78-87C4F3EA14D4}" presName="ParentBackground" presStyleLbl="fgAcc1" presStyleIdx="3" presStyleCnt="5"/>
      <dgm:spPr/>
    </dgm:pt>
    <dgm:pt modelId="{45CADA7E-0E9F-49DD-AE6D-55C5CD43C483}" type="pres">
      <dgm:prSet presAssocID="{9DA2CE7E-4E11-4BCD-9E78-87C4F3EA14D4}" presName="Parent2" presStyleLbl="revTx" presStyleIdx="0" presStyleCnt="0">
        <dgm:presLayoutVars>
          <dgm:chMax val="1"/>
          <dgm:chPref val="1"/>
          <dgm:bulletEnabled val="1"/>
        </dgm:presLayoutVars>
      </dgm:prSet>
      <dgm:spPr/>
    </dgm:pt>
    <dgm:pt modelId="{C33B2858-0547-4575-9531-BBAB36D331FA}" type="pres">
      <dgm:prSet presAssocID="{49C7C8BD-8D1F-43CE-98CE-783242A66E39}" presName="Accent1" presStyleCnt="0"/>
      <dgm:spPr/>
    </dgm:pt>
    <dgm:pt modelId="{F0FE211A-48DB-4F70-AB92-8DD979CC603E}" type="pres">
      <dgm:prSet presAssocID="{49C7C8BD-8D1F-43CE-98CE-783242A66E39}" presName="Accent" presStyleLbl="node1" presStyleIdx="4" presStyleCnt="5"/>
      <dgm:spPr/>
    </dgm:pt>
    <dgm:pt modelId="{E735280C-AE52-4962-A2B5-1C06ACBBB04D}" type="pres">
      <dgm:prSet presAssocID="{49C7C8BD-8D1F-43CE-98CE-783242A66E39}" presName="ParentBackground1" presStyleCnt="0"/>
      <dgm:spPr/>
    </dgm:pt>
    <dgm:pt modelId="{5555CA01-10FD-47E9-BB13-F34DF2930553}" type="pres">
      <dgm:prSet presAssocID="{49C7C8BD-8D1F-43CE-98CE-783242A66E39}" presName="ParentBackground" presStyleLbl="fgAcc1" presStyleIdx="4" presStyleCnt="5"/>
      <dgm:spPr/>
    </dgm:pt>
    <dgm:pt modelId="{E8EB4B4D-89DB-48D6-9950-9D593FE708EB}" type="pres">
      <dgm:prSet presAssocID="{49C7C8BD-8D1F-43CE-98CE-783242A66E39}" presName="Parent1" presStyleLbl="revTx" presStyleIdx="0" presStyleCnt="0">
        <dgm:presLayoutVars>
          <dgm:chMax val="1"/>
          <dgm:chPref val="1"/>
          <dgm:bulletEnabled val="1"/>
        </dgm:presLayoutVars>
      </dgm:prSet>
      <dgm:spPr/>
    </dgm:pt>
  </dgm:ptLst>
  <dgm:cxnLst>
    <dgm:cxn modelId="{0DA9F00A-87AC-4A36-82B4-B48D2FA0091C}" type="presOf" srcId="{49C7C8BD-8D1F-43CE-98CE-783242A66E39}" destId="{5555CA01-10FD-47E9-BB13-F34DF2930553}" srcOrd="0" destOrd="0" presId="urn:microsoft.com/office/officeart/2011/layout/CircleProcess"/>
    <dgm:cxn modelId="{D98F1236-F49A-474B-8E9C-16A8C519B76F}" srcId="{4143099A-4B74-409A-8A94-E1F151239FEE}" destId="{3BB890D7-D32F-4EB0-B6F6-3E537AFB5D87}" srcOrd="2" destOrd="0" parTransId="{1FFB4CB0-ECC8-49EF-A195-0DC091A8379A}" sibTransId="{351DFA1F-A000-415A-891B-72A2F5D057EB}"/>
    <dgm:cxn modelId="{FC5FEA38-021A-4F9F-B492-A398AD29A300}" type="presOf" srcId="{3BB890D7-D32F-4EB0-B6F6-3E537AFB5D87}" destId="{14DED93B-5FE8-48D6-B319-4543D7A18622}" srcOrd="1" destOrd="0" presId="urn:microsoft.com/office/officeart/2011/layout/CircleProcess"/>
    <dgm:cxn modelId="{25109039-54EF-430D-A35D-1E8A861D098C}" type="presOf" srcId="{9DA2CE7E-4E11-4BCD-9E78-87C4F3EA14D4}" destId="{45CADA7E-0E9F-49DD-AE6D-55C5CD43C483}" srcOrd="1" destOrd="0" presId="urn:microsoft.com/office/officeart/2011/layout/CircleProcess"/>
    <dgm:cxn modelId="{F88A043B-7E28-4CC8-8ACF-6159E795BA21}" type="presOf" srcId="{3BB890D7-D32F-4EB0-B6F6-3E537AFB5D87}" destId="{47A0A778-BAB5-4C8F-BF6E-EF5071FA4995}" srcOrd="0" destOrd="0" presId="urn:microsoft.com/office/officeart/2011/layout/CircleProcess"/>
    <dgm:cxn modelId="{A4A2873F-DCBE-4922-8681-4AE34158A93C}" type="presOf" srcId="{5FEE18A8-2B06-4102-9405-C55D61A40C44}" destId="{EDA66969-ED95-457C-A07B-DF1CF9FA719B}" srcOrd="0" destOrd="0" presId="urn:microsoft.com/office/officeart/2011/layout/CircleProcess"/>
    <dgm:cxn modelId="{42A98666-6351-412E-92E0-9F06EA76F473}" type="presOf" srcId="{49C7C8BD-8D1F-43CE-98CE-783242A66E39}" destId="{E8EB4B4D-89DB-48D6-9950-9D593FE708EB}" srcOrd="1" destOrd="0" presId="urn:microsoft.com/office/officeart/2011/layout/CircleProcess"/>
    <dgm:cxn modelId="{24E40754-4553-49A1-9A82-7C778FFB87A1}" type="presOf" srcId="{88A0407E-318B-41D3-8410-988152DADEE3}" destId="{7E366009-CF87-4C1A-A02A-09B8EEDCF096}" srcOrd="0" destOrd="0" presId="urn:microsoft.com/office/officeart/2011/layout/CircleProcess"/>
    <dgm:cxn modelId="{AC17C157-F399-4CBD-92E2-2E5F87FFDF88}" srcId="{4143099A-4B74-409A-8A94-E1F151239FEE}" destId="{49C7C8BD-8D1F-43CE-98CE-783242A66E39}" srcOrd="0" destOrd="0" parTransId="{AA9CC601-0E7B-44F7-A13F-5ACE03BE3036}" sibTransId="{7864F74F-76D7-435A-8ACB-DF83C0C9A24A}"/>
    <dgm:cxn modelId="{C4AB667B-28F8-4ADD-B784-645BC595C057}" srcId="{4143099A-4B74-409A-8A94-E1F151239FEE}" destId="{9DA2CE7E-4E11-4BCD-9E78-87C4F3EA14D4}" srcOrd="1" destOrd="0" parTransId="{0671564A-22BD-400A-AC3A-4482A5F7B430}" sibTransId="{68597B80-458D-4363-AD1F-7A94D455C389}"/>
    <dgm:cxn modelId="{8B3F1892-B1B6-4CC6-A993-6B0C8F4640E7}" srcId="{4143099A-4B74-409A-8A94-E1F151239FEE}" destId="{88A0407E-318B-41D3-8410-988152DADEE3}" srcOrd="3" destOrd="0" parTransId="{7EB8168C-07B7-4D20-893E-1AADBEF1D646}" sibTransId="{5E4B59A6-B921-44DC-90C1-8F80A5287AF8}"/>
    <dgm:cxn modelId="{F1FA689A-EC73-4E96-B2F1-06676FB845FB}" type="presOf" srcId="{4143099A-4B74-409A-8A94-E1F151239FEE}" destId="{9416184B-2CD7-4298-A885-4DEA44BF23CF}" srcOrd="0" destOrd="0" presId="urn:microsoft.com/office/officeart/2011/layout/CircleProcess"/>
    <dgm:cxn modelId="{5E480E9C-6341-4958-8457-DAEC41D89B7E}" type="presOf" srcId="{9DA2CE7E-4E11-4BCD-9E78-87C4F3EA14D4}" destId="{01AFEE3B-3A10-45A4-B50E-A7E3C2FD73A1}" srcOrd="0" destOrd="0" presId="urn:microsoft.com/office/officeart/2011/layout/CircleProcess"/>
    <dgm:cxn modelId="{3CEF29A6-88D6-406A-A2D0-254F0EB0433B}" type="presOf" srcId="{5FEE18A8-2B06-4102-9405-C55D61A40C44}" destId="{114B663A-B245-4A98-B2A9-FEB5598FB37E}" srcOrd="1" destOrd="0" presId="urn:microsoft.com/office/officeart/2011/layout/CircleProcess"/>
    <dgm:cxn modelId="{800D6BC3-7095-42AD-8364-871402949932}" type="presOf" srcId="{88A0407E-318B-41D3-8410-988152DADEE3}" destId="{00F952A1-3BBB-428D-B5DD-1F11E795ACF6}" srcOrd="1" destOrd="0" presId="urn:microsoft.com/office/officeart/2011/layout/CircleProcess"/>
    <dgm:cxn modelId="{31575BE1-CED7-4B90-AD58-E8A20B77BFCC}" srcId="{4143099A-4B74-409A-8A94-E1F151239FEE}" destId="{5FEE18A8-2B06-4102-9405-C55D61A40C44}" srcOrd="4" destOrd="0" parTransId="{95388571-5684-4BE1-B200-7AC971E278D9}" sibTransId="{5DF62048-7438-47BC-8C6A-4E65EAA6FF0C}"/>
    <dgm:cxn modelId="{EC32F41D-09FA-491C-B38B-4D7EFA6FE696}" type="presParOf" srcId="{9416184B-2CD7-4298-A885-4DEA44BF23CF}" destId="{BF7D3AC9-347D-4A16-AF7C-27477BB0A81D}" srcOrd="0" destOrd="0" presId="urn:microsoft.com/office/officeart/2011/layout/CircleProcess"/>
    <dgm:cxn modelId="{2D33D86B-D165-4DED-B5F7-91472DAFC2E6}" type="presParOf" srcId="{BF7D3AC9-347D-4A16-AF7C-27477BB0A81D}" destId="{4263CAFD-B7F0-40EC-BB5D-BBD4B1E3FE03}" srcOrd="0" destOrd="0" presId="urn:microsoft.com/office/officeart/2011/layout/CircleProcess"/>
    <dgm:cxn modelId="{6F76FBBB-B5C5-4BEC-A337-4523EB1B6352}" type="presParOf" srcId="{9416184B-2CD7-4298-A885-4DEA44BF23CF}" destId="{DB383CBC-51F5-4031-9399-5716F1027C55}" srcOrd="1" destOrd="0" presId="urn:microsoft.com/office/officeart/2011/layout/CircleProcess"/>
    <dgm:cxn modelId="{2BF2D5C4-526B-46EB-8B36-B339C14E6E98}" type="presParOf" srcId="{DB383CBC-51F5-4031-9399-5716F1027C55}" destId="{EDA66969-ED95-457C-A07B-DF1CF9FA719B}" srcOrd="0" destOrd="0" presId="urn:microsoft.com/office/officeart/2011/layout/CircleProcess"/>
    <dgm:cxn modelId="{02C35450-2FDD-4AA9-9327-284AA2A2A7DE}" type="presParOf" srcId="{9416184B-2CD7-4298-A885-4DEA44BF23CF}" destId="{114B663A-B245-4A98-B2A9-FEB5598FB37E}" srcOrd="2" destOrd="0" presId="urn:microsoft.com/office/officeart/2011/layout/CircleProcess"/>
    <dgm:cxn modelId="{8E2890C7-C752-456D-9052-5BB346A1B930}" type="presParOf" srcId="{9416184B-2CD7-4298-A885-4DEA44BF23CF}" destId="{DAD52918-5C15-496A-9778-FFF3185573F6}" srcOrd="3" destOrd="0" presId="urn:microsoft.com/office/officeart/2011/layout/CircleProcess"/>
    <dgm:cxn modelId="{4EA84763-AA15-4957-9F12-6E755375DCD8}" type="presParOf" srcId="{DAD52918-5C15-496A-9778-FFF3185573F6}" destId="{6A558D42-BA40-4C27-8E0E-D43FF21F7EC9}" srcOrd="0" destOrd="0" presId="urn:microsoft.com/office/officeart/2011/layout/CircleProcess"/>
    <dgm:cxn modelId="{B6E3985E-B27E-40AC-BE29-CB05C5ACAC60}" type="presParOf" srcId="{9416184B-2CD7-4298-A885-4DEA44BF23CF}" destId="{7FD76EE5-8259-475C-A422-D99BA05D36F1}" srcOrd="4" destOrd="0" presId="urn:microsoft.com/office/officeart/2011/layout/CircleProcess"/>
    <dgm:cxn modelId="{593E4617-9E78-455A-8E4E-9F283EDACDD3}" type="presParOf" srcId="{7FD76EE5-8259-475C-A422-D99BA05D36F1}" destId="{7E366009-CF87-4C1A-A02A-09B8EEDCF096}" srcOrd="0" destOrd="0" presId="urn:microsoft.com/office/officeart/2011/layout/CircleProcess"/>
    <dgm:cxn modelId="{03C73E84-6DBD-40B9-988D-32EC5D1C0FCA}" type="presParOf" srcId="{9416184B-2CD7-4298-A885-4DEA44BF23CF}" destId="{00F952A1-3BBB-428D-B5DD-1F11E795ACF6}" srcOrd="5" destOrd="0" presId="urn:microsoft.com/office/officeart/2011/layout/CircleProcess"/>
    <dgm:cxn modelId="{D561884F-836F-40BE-ABBA-709477027118}" type="presParOf" srcId="{9416184B-2CD7-4298-A885-4DEA44BF23CF}" destId="{A0980DCB-4450-4646-98FB-D6FD92E0CCAB}" srcOrd="6" destOrd="0" presId="urn:microsoft.com/office/officeart/2011/layout/CircleProcess"/>
    <dgm:cxn modelId="{884EC3E4-23C0-4E10-88E3-C4355BD8B408}" type="presParOf" srcId="{A0980DCB-4450-4646-98FB-D6FD92E0CCAB}" destId="{2EC51BE8-C9CC-465A-9089-A4EFE2A05774}" srcOrd="0" destOrd="0" presId="urn:microsoft.com/office/officeart/2011/layout/CircleProcess"/>
    <dgm:cxn modelId="{7A14FFE2-432E-408E-AACA-2EADEE9C8653}" type="presParOf" srcId="{9416184B-2CD7-4298-A885-4DEA44BF23CF}" destId="{96754CE9-F344-46C3-AE1E-5DAF7484282D}" srcOrd="7" destOrd="0" presId="urn:microsoft.com/office/officeart/2011/layout/CircleProcess"/>
    <dgm:cxn modelId="{F203A202-135C-462C-829B-78852D19D90E}" type="presParOf" srcId="{96754CE9-F344-46C3-AE1E-5DAF7484282D}" destId="{47A0A778-BAB5-4C8F-BF6E-EF5071FA4995}" srcOrd="0" destOrd="0" presId="urn:microsoft.com/office/officeart/2011/layout/CircleProcess"/>
    <dgm:cxn modelId="{9BDDA8FE-4F19-475C-8A76-823556452F93}" type="presParOf" srcId="{9416184B-2CD7-4298-A885-4DEA44BF23CF}" destId="{14DED93B-5FE8-48D6-B319-4543D7A18622}" srcOrd="8" destOrd="0" presId="urn:microsoft.com/office/officeart/2011/layout/CircleProcess"/>
    <dgm:cxn modelId="{6806C444-36E3-4987-A556-EFD5CD8281EA}" type="presParOf" srcId="{9416184B-2CD7-4298-A885-4DEA44BF23CF}" destId="{30579406-F348-4D36-9D3F-161C1BC1B469}" srcOrd="9" destOrd="0" presId="urn:microsoft.com/office/officeart/2011/layout/CircleProcess"/>
    <dgm:cxn modelId="{D66B57FD-212D-4A56-BC69-150C16DA5F62}" type="presParOf" srcId="{30579406-F348-4D36-9D3F-161C1BC1B469}" destId="{21397665-B6F6-4152-A456-2D718966C171}" srcOrd="0" destOrd="0" presId="urn:microsoft.com/office/officeart/2011/layout/CircleProcess"/>
    <dgm:cxn modelId="{843DD73F-AB5B-45BD-A940-0DBA5F391BBC}" type="presParOf" srcId="{9416184B-2CD7-4298-A885-4DEA44BF23CF}" destId="{046DF611-2065-46F4-8B75-119CF4965169}" srcOrd="10" destOrd="0" presId="urn:microsoft.com/office/officeart/2011/layout/CircleProcess"/>
    <dgm:cxn modelId="{2FD2B40B-0AB4-4ED5-91CE-E3D01057FC00}" type="presParOf" srcId="{046DF611-2065-46F4-8B75-119CF4965169}" destId="{01AFEE3B-3A10-45A4-B50E-A7E3C2FD73A1}" srcOrd="0" destOrd="0" presId="urn:microsoft.com/office/officeart/2011/layout/CircleProcess"/>
    <dgm:cxn modelId="{7503A88F-E264-4F90-8D7F-B9AC4ABC12F9}" type="presParOf" srcId="{9416184B-2CD7-4298-A885-4DEA44BF23CF}" destId="{45CADA7E-0E9F-49DD-AE6D-55C5CD43C483}" srcOrd="11" destOrd="0" presId="urn:microsoft.com/office/officeart/2011/layout/CircleProcess"/>
    <dgm:cxn modelId="{97431431-3F90-4221-B704-894999DAFF8C}" type="presParOf" srcId="{9416184B-2CD7-4298-A885-4DEA44BF23CF}" destId="{C33B2858-0547-4575-9531-BBAB36D331FA}" srcOrd="12" destOrd="0" presId="urn:microsoft.com/office/officeart/2011/layout/CircleProcess"/>
    <dgm:cxn modelId="{FE4E9FFC-4EDD-4BE4-8B42-40438AE75478}" type="presParOf" srcId="{C33B2858-0547-4575-9531-BBAB36D331FA}" destId="{F0FE211A-48DB-4F70-AB92-8DD979CC603E}" srcOrd="0" destOrd="0" presId="urn:microsoft.com/office/officeart/2011/layout/CircleProcess"/>
    <dgm:cxn modelId="{A617E3E4-697B-4712-8F5E-C97F47CF9171}" type="presParOf" srcId="{9416184B-2CD7-4298-A885-4DEA44BF23CF}" destId="{E735280C-AE52-4962-A2B5-1C06ACBBB04D}" srcOrd="13" destOrd="0" presId="urn:microsoft.com/office/officeart/2011/layout/CircleProcess"/>
    <dgm:cxn modelId="{54DF5D20-D4AA-4307-A30F-FA6B587247AC}" type="presParOf" srcId="{E735280C-AE52-4962-A2B5-1C06ACBBB04D}" destId="{5555CA01-10FD-47E9-BB13-F34DF2930553}" srcOrd="0" destOrd="0" presId="urn:microsoft.com/office/officeart/2011/layout/CircleProcess"/>
    <dgm:cxn modelId="{15BC97BF-9E58-4CCD-94B6-260BC574190F}" type="presParOf" srcId="{9416184B-2CD7-4298-A885-4DEA44BF23CF}" destId="{E8EB4B4D-89DB-48D6-9950-9D593FE708EB}"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3CAFD-B7F0-40EC-BB5D-BBD4B1E3FE03}">
      <dsp:nvSpPr>
        <dsp:cNvPr id="0" name=""/>
        <dsp:cNvSpPr/>
      </dsp:nvSpPr>
      <dsp:spPr>
        <a:xfrm>
          <a:off x="7050751" y="606164"/>
          <a:ext cx="1605749" cy="1606012"/>
        </a:xfrm>
        <a:prstGeom prst="ellipse">
          <a:avLst/>
        </a:prstGeom>
        <a:solidFill>
          <a:srgbClr val="D72D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66969-ED95-457C-A07B-DF1CF9FA719B}">
      <dsp:nvSpPr>
        <dsp:cNvPr id="0" name=""/>
        <dsp:cNvSpPr/>
      </dsp:nvSpPr>
      <dsp:spPr>
        <a:xfrm>
          <a:off x="7103735" y="659707"/>
          <a:ext cx="1498927" cy="1498926"/>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Why?</a:t>
          </a:r>
        </a:p>
      </dsp:txBody>
      <dsp:txXfrm>
        <a:off x="7318234" y="873880"/>
        <a:ext cx="1070784" cy="1070580"/>
      </dsp:txXfrm>
    </dsp:sp>
    <dsp:sp modelId="{6A558D42-BA40-4C27-8E0E-D43FF21F7EC9}">
      <dsp:nvSpPr>
        <dsp:cNvPr id="0" name=""/>
        <dsp:cNvSpPr/>
      </dsp:nvSpPr>
      <dsp:spPr>
        <a:xfrm rot="2700000">
          <a:off x="5390402" y="606248"/>
          <a:ext cx="1605563" cy="1605563"/>
        </a:xfrm>
        <a:prstGeom prst="teardrop">
          <a:avLst>
            <a:gd name="adj" fmla="val 100000"/>
          </a:avLst>
        </a:prstGeom>
        <a:solidFill>
          <a:srgbClr val="B1CD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366009-CF87-4C1A-A02A-09B8EEDCF096}">
      <dsp:nvSpPr>
        <dsp:cNvPr id="0" name=""/>
        <dsp:cNvSpPr/>
      </dsp:nvSpPr>
      <dsp:spPr>
        <a:xfrm>
          <a:off x="5445002" y="659707"/>
          <a:ext cx="1498927" cy="1498926"/>
        </a:xfrm>
        <a:prstGeom prst="ellipse">
          <a:avLst/>
        </a:prstGeom>
        <a:solidFill>
          <a:schemeClr val="lt1">
            <a:alpha val="90000"/>
            <a:hueOff val="0"/>
            <a:satOff val="0"/>
            <a:lumOff val="0"/>
            <a:alphaOff val="0"/>
          </a:schemeClr>
        </a:solidFill>
        <a:ln w="25400" cap="flat" cmpd="sng" algn="ctr">
          <a:solidFill>
            <a:schemeClr val="accent2">
              <a:hueOff val="4272411"/>
              <a:satOff val="-8265"/>
              <a:lumOff val="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Who?</a:t>
          </a:r>
        </a:p>
      </dsp:txBody>
      <dsp:txXfrm>
        <a:off x="5658646" y="873880"/>
        <a:ext cx="1070784" cy="1070580"/>
      </dsp:txXfrm>
    </dsp:sp>
    <dsp:sp modelId="{2EC51BE8-C9CC-465A-9089-A4EFE2A05774}">
      <dsp:nvSpPr>
        <dsp:cNvPr id="0" name=""/>
        <dsp:cNvSpPr/>
      </dsp:nvSpPr>
      <dsp:spPr>
        <a:xfrm rot="2700000">
          <a:off x="3731668" y="606248"/>
          <a:ext cx="1605563" cy="1605563"/>
        </a:xfrm>
        <a:prstGeom prst="teardrop">
          <a:avLst>
            <a:gd name="adj" fmla="val 100000"/>
          </a:avLst>
        </a:prstGeom>
        <a:solidFill>
          <a:srgbClr val="42C2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0A778-BAB5-4C8F-BF6E-EF5071FA4995}">
      <dsp:nvSpPr>
        <dsp:cNvPr id="0" name=""/>
        <dsp:cNvSpPr/>
      </dsp:nvSpPr>
      <dsp:spPr>
        <a:xfrm>
          <a:off x="3785414" y="659707"/>
          <a:ext cx="1498927" cy="1498926"/>
        </a:xfrm>
        <a:prstGeom prst="ellipse">
          <a:avLst/>
        </a:prstGeom>
        <a:solidFill>
          <a:schemeClr val="lt1">
            <a:alpha val="90000"/>
            <a:hueOff val="0"/>
            <a:satOff val="0"/>
            <a:lumOff val="0"/>
            <a:alphaOff val="0"/>
          </a:schemeClr>
        </a:solidFill>
        <a:ln w="25400" cap="flat" cmpd="sng" algn="ctr">
          <a:solidFill>
            <a:schemeClr val="accent2">
              <a:hueOff val="8544822"/>
              <a:satOff val="-16530"/>
              <a:lumOff val="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When?</a:t>
          </a:r>
        </a:p>
      </dsp:txBody>
      <dsp:txXfrm>
        <a:off x="3999058" y="873880"/>
        <a:ext cx="1070784" cy="1070580"/>
      </dsp:txXfrm>
    </dsp:sp>
    <dsp:sp modelId="{21397665-B6F6-4152-A456-2D718966C171}">
      <dsp:nvSpPr>
        <dsp:cNvPr id="0" name=""/>
        <dsp:cNvSpPr/>
      </dsp:nvSpPr>
      <dsp:spPr>
        <a:xfrm rot="2700000">
          <a:off x="2072080" y="606248"/>
          <a:ext cx="1605563" cy="1605563"/>
        </a:xfrm>
        <a:prstGeom prst="teardrop">
          <a:avLst>
            <a:gd name="adj" fmla="val 100000"/>
          </a:avLst>
        </a:prstGeom>
        <a:solidFill>
          <a:srgbClr val="4D7C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FEE3B-3A10-45A4-B50E-A7E3C2FD73A1}">
      <dsp:nvSpPr>
        <dsp:cNvPr id="0" name=""/>
        <dsp:cNvSpPr/>
      </dsp:nvSpPr>
      <dsp:spPr>
        <a:xfrm>
          <a:off x="2125826" y="659707"/>
          <a:ext cx="1498927" cy="1498926"/>
        </a:xfrm>
        <a:prstGeom prst="ellipse">
          <a:avLst/>
        </a:prstGeom>
        <a:solidFill>
          <a:schemeClr val="lt1">
            <a:alpha val="90000"/>
            <a:hueOff val="0"/>
            <a:satOff val="0"/>
            <a:lumOff val="0"/>
            <a:alphaOff val="0"/>
          </a:schemeClr>
        </a:solidFill>
        <a:ln w="25400" cap="flat" cmpd="sng" algn="ctr">
          <a:solidFill>
            <a:schemeClr val="accent2">
              <a:hueOff val="12817233"/>
              <a:satOff val="-24795"/>
              <a:lumOff val="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Where?</a:t>
          </a:r>
        </a:p>
      </dsp:txBody>
      <dsp:txXfrm>
        <a:off x="2340325" y="873880"/>
        <a:ext cx="1070784" cy="1070580"/>
      </dsp:txXfrm>
    </dsp:sp>
    <dsp:sp modelId="{F0FE211A-48DB-4F70-AB92-8DD979CC603E}">
      <dsp:nvSpPr>
        <dsp:cNvPr id="0" name=""/>
        <dsp:cNvSpPr/>
      </dsp:nvSpPr>
      <dsp:spPr>
        <a:xfrm rot="2700000">
          <a:off x="412492" y="606248"/>
          <a:ext cx="1605563" cy="1605563"/>
        </a:xfrm>
        <a:prstGeom prst="teardrop">
          <a:avLst>
            <a:gd name="adj" fmla="val 100000"/>
          </a:avLst>
        </a:prstGeom>
        <a:solidFill>
          <a:schemeClr val="accent2">
            <a:hueOff val="17089644"/>
            <a:satOff val="-33060"/>
            <a:lumOff val="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5CA01-10FD-47E9-BB13-F34DF2930553}">
      <dsp:nvSpPr>
        <dsp:cNvPr id="0" name=""/>
        <dsp:cNvSpPr/>
      </dsp:nvSpPr>
      <dsp:spPr>
        <a:xfrm>
          <a:off x="466238" y="659707"/>
          <a:ext cx="1498927" cy="1498926"/>
        </a:xfrm>
        <a:prstGeom prst="ellipse">
          <a:avLst/>
        </a:prstGeom>
        <a:solidFill>
          <a:schemeClr val="lt1">
            <a:alpha val="90000"/>
            <a:hueOff val="0"/>
            <a:satOff val="0"/>
            <a:lumOff val="0"/>
            <a:alphaOff val="0"/>
          </a:schemeClr>
        </a:solidFill>
        <a:ln w="25400" cap="flat" cmpd="sng" algn="ctr">
          <a:solidFill>
            <a:schemeClr val="accent2">
              <a:hueOff val="17089644"/>
              <a:satOff val="-33060"/>
              <a:lumOff val="1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What?</a:t>
          </a:r>
        </a:p>
      </dsp:txBody>
      <dsp:txXfrm>
        <a:off x="680737" y="873880"/>
        <a:ext cx="1070784" cy="107058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437260" cy="808239"/>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0FA731-96C6-1C4F-A61E-653465578A10}" type="slidenum">
              <a:rPr lang="en-GB" smtClean="0"/>
              <a:t>‹#›</a:t>
            </a:fld>
            <a:endParaRPr lang="en-GB"/>
          </a:p>
        </p:txBody>
      </p:sp>
      <p:sp>
        <p:nvSpPr>
          <p:cNvPr id="8" name="Date Placeholder 2"/>
          <p:cNvSpPr>
            <a:spLocks noGrp="1"/>
          </p:cNvSpPr>
          <p:nvPr>
            <p:ph type="dt" sz="quarter" idx="1"/>
          </p:nvPr>
        </p:nvSpPr>
        <p:spPr>
          <a:xfrm>
            <a:off x="5739817" y="0"/>
            <a:ext cx="1118183" cy="457200"/>
          </a:xfrm>
          <a:prstGeom prst="rect">
            <a:avLst/>
          </a:prstGeom>
        </p:spPr>
        <p:txBody>
          <a:bodyPr vert="horz" lIns="91440" tIns="45720" rIns="91440" bIns="45720" rtlCol="0"/>
          <a:lstStyle>
            <a:lvl1pPr algn="r">
              <a:defRPr sz="1200"/>
            </a:lvl1pPr>
          </a:lstStyle>
          <a:p>
            <a:fld id="{F26FE862-AA2E-A649-A23D-0AE53E0EBE06}" type="datetimeFigureOut">
              <a:rPr lang="en-US" smtClean="0"/>
              <a:t>11/13/2023</a:t>
            </a:fld>
            <a:endParaRPr lang="en-GB"/>
          </a:p>
        </p:txBody>
      </p:sp>
    </p:spTree>
    <p:extLst>
      <p:ext uri="{BB962C8B-B14F-4D97-AF65-F5344CB8AC3E}">
        <p14:creationId xmlns:p14="http://schemas.microsoft.com/office/powerpoint/2010/main" val="2941298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0" y="8673460"/>
            <a:ext cx="6858000" cy="457200"/>
          </a:xfrm>
          <a:prstGeom prst="rect">
            <a:avLst/>
          </a:prstGeom>
        </p:spPr>
        <p:txBody>
          <a:bodyPr vert="horz" lIns="91440" tIns="45720" rIns="91440" bIns="45720" rtlCol="0" anchor="b"/>
          <a:lstStyle>
            <a:lvl1pPr algn="ctr">
              <a:defRPr sz="1200"/>
            </a:lvl1pPr>
          </a:lstStyle>
          <a:p>
            <a:fld id="{D080ACEF-038B-C84F-B8C5-91258E241761}" type="slidenum">
              <a:rPr lang="en-GB" smtClean="0"/>
              <a:pPr/>
              <a:t>‹#›</a:t>
            </a:fld>
            <a:endParaRPr lang="en-GB"/>
          </a:p>
        </p:txBody>
      </p:sp>
      <p:sp>
        <p:nvSpPr>
          <p:cNvPr id="9" name="Date Placeholder 2"/>
          <p:cNvSpPr>
            <a:spLocks noGrp="1"/>
          </p:cNvSpPr>
          <p:nvPr>
            <p:ph type="dt" sz="quarter" idx="1"/>
          </p:nvPr>
        </p:nvSpPr>
        <p:spPr>
          <a:xfrm>
            <a:off x="5715000" y="0"/>
            <a:ext cx="1159132" cy="457200"/>
          </a:xfrm>
          <a:prstGeom prst="rect">
            <a:avLst/>
          </a:prstGeom>
        </p:spPr>
        <p:txBody>
          <a:bodyPr vert="horz" lIns="91440" tIns="45720" rIns="91440" bIns="45720" rtlCol="0"/>
          <a:lstStyle>
            <a:lvl1pPr algn="r">
              <a:defRPr sz="1200"/>
            </a:lvl1pPr>
          </a:lstStyle>
          <a:p>
            <a:fld id="{F26FE862-AA2E-A649-A23D-0AE53E0EBE06}" type="datetimeFigureOut">
              <a:rPr lang="en-US" smtClean="0"/>
              <a:t>11/13/2023</a:t>
            </a:fld>
            <a:endParaRPr lang="en-GB"/>
          </a:p>
        </p:txBody>
      </p:sp>
      <p:pic>
        <p:nvPicPr>
          <p:cNvPr id="8" name="Picture 7" descr="RHUL_Master_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853" y="8045128"/>
            <a:ext cx="1401034" cy="702992"/>
          </a:xfrm>
          <a:prstGeom prst="rect">
            <a:avLst/>
          </a:prstGeom>
        </p:spPr>
      </p:pic>
    </p:spTree>
    <p:extLst>
      <p:ext uri="{BB962C8B-B14F-4D97-AF65-F5344CB8AC3E}">
        <p14:creationId xmlns:p14="http://schemas.microsoft.com/office/powerpoint/2010/main" val="38159833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80ACEF-038B-C84F-B8C5-91258E241761}" type="slidenum">
              <a:rPr lang="en-GB" smtClean="0"/>
              <a:pPr/>
              <a:t>1</a:t>
            </a:fld>
            <a:endParaRPr lang="en-GB"/>
          </a:p>
        </p:txBody>
      </p:sp>
    </p:spTree>
    <p:extLst>
      <p:ext uri="{BB962C8B-B14F-4D97-AF65-F5344CB8AC3E}">
        <p14:creationId xmlns:p14="http://schemas.microsoft.com/office/powerpoint/2010/main" val="269951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Scan </a:t>
            </a:r>
            <a:r>
              <a:rPr lang="en-GB" dirty="0"/>
              <a:t>the QR code for more information. Please also feel free to send any questions to wa@rhul.ac.uk</a:t>
            </a:r>
          </a:p>
          <a:p>
            <a:endParaRPr lang="en-GB" dirty="0"/>
          </a:p>
        </p:txBody>
      </p:sp>
      <p:sp>
        <p:nvSpPr>
          <p:cNvPr id="4" name="Slide Number Placeholder 3"/>
          <p:cNvSpPr>
            <a:spLocks noGrp="1"/>
          </p:cNvSpPr>
          <p:nvPr>
            <p:ph type="sldNum" sz="quarter" idx="5"/>
          </p:nvPr>
        </p:nvSpPr>
        <p:spPr/>
        <p:txBody>
          <a:bodyPr/>
          <a:lstStyle/>
          <a:p>
            <a:fld id="{05A4DAB9-C758-427E-80DB-6DF8F3AC7B41}" type="slidenum">
              <a:rPr lang="en-GB" smtClean="0"/>
              <a:t>11</a:t>
            </a:fld>
            <a:endParaRPr lang="en-GB"/>
          </a:p>
        </p:txBody>
      </p:sp>
    </p:spTree>
    <p:extLst>
      <p:ext uri="{BB962C8B-B14F-4D97-AF65-F5344CB8AC3E}">
        <p14:creationId xmlns:p14="http://schemas.microsoft.com/office/powerpoint/2010/main" val="33207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Spread over 3 days and 2 nights, the Spring Residential has 60 places available to students that apply</a:t>
            </a:r>
          </a:p>
          <a:p>
            <a:endParaRPr lang="en-GB" dirty="0"/>
          </a:p>
          <a:p>
            <a:r>
              <a:rPr lang="en-GB" dirty="0"/>
              <a:t>Students will take part in a variety of subject taster sessions (not only traditional subjects but new ones like Electronic Engineering and Politics &amp; International Relations, as well as ones from other HEON providers such as Farnborough College of Technology)</a:t>
            </a:r>
          </a:p>
          <a:p>
            <a:endParaRPr lang="en-GB" dirty="0"/>
          </a:p>
          <a:p>
            <a:r>
              <a:rPr lang="en-GB" dirty="0"/>
              <a:t>Our trained student ambassadors who are current students at Royal Holloway will be with us day and night to support students, help them with their visit to us, and be a great source of information about the college and university experience</a:t>
            </a:r>
          </a:p>
          <a:p>
            <a:endParaRPr lang="en-GB" dirty="0"/>
          </a:p>
          <a:p>
            <a:r>
              <a:rPr lang="en-GB" dirty="0"/>
              <a:t>Throughout the day and in the evenings there will be a variety of social activities to take part in, such as quizzes and movie nights</a:t>
            </a:r>
          </a:p>
          <a:p>
            <a:endParaRPr lang="en-GB" dirty="0"/>
          </a:p>
          <a:p>
            <a:r>
              <a:rPr lang="en-GB" dirty="0"/>
              <a:t>As well as accommodation, we provide students with breakfast, lunch and dinner, as well as some vouchers to spend on campus</a:t>
            </a:r>
          </a:p>
          <a:p>
            <a:endParaRPr lang="en-GB" dirty="0"/>
          </a:p>
          <a:p>
            <a:r>
              <a:rPr lang="en-GB" dirty="0"/>
              <a:t>Everything is completely free, and although we cannot guarantee it we will also look to secure extra funds to help support your travel to and from the university</a:t>
            </a:r>
          </a:p>
        </p:txBody>
      </p:sp>
      <p:sp>
        <p:nvSpPr>
          <p:cNvPr id="4" name="Slide Number Placeholder 3"/>
          <p:cNvSpPr>
            <a:spLocks noGrp="1"/>
          </p:cNvSpPr>
          <p:nvPr>
            <p:ph type="sldNum" sz="quarter" idx="5"/>
          </p:nvPr>
        </p:nvSpPr>
        <p:spPr/>
        <p:txBody>
          <a:bodyPr/>
          <a:lstStyle/>
          <a:p>
            <a:fld id="{D080ACEF-038B-C84F-B8C5-91258E241761}" type="slidenum">
              <a:rPr lang="en-GB" smtClean="0"/>
              <a:pPr/>
              <a:t>3</a:t>
            </a:fld>
            <a:endParaRPr lang="en-GB"/>
          </a:p>
        </p:txBody>
      </p:sp>
    </p:spTree>
    <p:extLst>
      <p:ext uri="{BB962C8B-B14F-4D97-AF65-F5344CB8AC3E}">
        <p14:creationId xmlns:p14="http://schemas.microsoft.com/office/powerpoint/2010/main" val="173854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Spring University will take place at Royal Holloway, situated just outside of the M25 in Egham, Surrey</a:t>
            </a:r>
          </a:p>
          <a:p>
            <a:endParaRPr lang="en-GB" dirty="0"/>
          </a:p>
          <a:p>
            <a:r>
              <a:rPr lang="en-GB" dirty="0"/>
              <a:t>Students will stay on our campus, home to many of our students, which has everything you need, from cafes to classrooms, shops to sports facilities</a:t>
            </a:r>
          </a:p>
          <a:p>
            <a:endParaRPr lang="en-GB" dirty="0"/>
          </a:p>
          <a:p>
            <a:r>
              <a:rPr lang="en-GB" dirty="0"/>
              <a:t>Staff, student ambassadors, and visiting students will all stay in our flats on campus, everyone in their own private bedroom with double bed, ensuite shower and bathroom</a:t>
            </a:r>
          </a:p>
          <a:p>
            <a:endParaRPr lang="en-GB" dirty="0"/>
          </a:p>
          <a:p>
            <a:r>
              <a:rPr lang="en-GB" dirty="0"/>
              <a:t>During the day we will visit classrooms and laboratories across campus for interactive taster sessions</a:t>
            </a:r>
          </a:p>
          <a:p>
            <a:endParaRPr lang="en-GB" dirty="0"/>
          </a:p>
          <a:p>
            <a:r>
              <a:rPr lang="en-GB" dirty="0"/>
              <a:t>For breakfast, lunch and dinner we will all dine together in our campus cafes and restaurants</a:t>
            </a:r>
          </a:p>
        </p:txBody>
      </p:sp>
      <p:sp>
        <p:nvSpPr>
          <p:cNvPr id="4" name="Slide Number Placeholder 3"/>
          <p:cNvSpPr>
            <a:spLocks noGrp="1"/>
          </p:cNvSpPr>
          <p:nvPr>
            <p:ph type="sldNum" sz="quarter" idx="5"/>
          </p:nvPr>
        </p:nvSpPr>
        <p:spPr/>
        <p:txBody>
          <a:bodyPr/>
          <a:lstStyle/>
          <a:p>
            <a:fld id="{D080ACEF-038B-C84F-B8C5-91258E241761}" type="slidenum">
              <a:rPr lang="en-GB" smtClean="0"/>
              <a:pPr/>
              <a:t>4</a:t>
            </a:fld>
            <a:endParaRPr lang="en-GB"/>
          </a:p>
        </p:txBody>
      </p:sp>
    </p:spTree>
    <p:extLst>
      <p:ext uri="{BB962C8B-B14F-4D97-AF65-F5344CB8AC3E}">
        <p14:creationId xmlns:p14="http://schemas.microsoft.com/office/powerpoint/2010/main" val="171521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will arrive on campus on the morning of Wednesday 10 April 2024 (not too early, don’t worry!) where we will greet you and your parents/carers if they are dropping you off. We will have student ambassadors across campus to direct those arriving by car, and also located at Egham station if you arrive by train who will walk you to the meet and greet location</a:t>
            </a:r>
          </a:p>
          <a:p>
            <a:endParaRPr lang="en-GB" dirty="0"/>
          </a:p>
          <a:p>
            <a:r>
              <a:rPr lang="en-GB" dirty="0"/>
              <a:t>On Monday 12 April 2024, after a morning of activities, we will have our closing reception and graduation ceremony. Parents and carers are invited to join us. We will then help everyone to commence their journey home</a:t>
            </a:r>
          </a:p>
          <a:p>
            <a:endParaRPr lang="en-GB" dirty="0"/>
          </a:p>
          <a:p>
            <a:r>
              <a:rPr lang="en-GB" dirty="0"/>
              <a:t>Students need to apply by 31 January 2024. Applications received after this date might not be considered</a:t>
            </a:r>
          </a:p>
          <a:p>
            <a:endParaRPr lang="en-GB" dirty="0"/>
          </a:p>
          <a:p>
            <a:r>
              <a:rPr lang="en-GB" dirty="0"/>
              <a:t>Please be aware that these dates fall within the school Easter Holidays, taking place just after the holy month of Ramadan.</a:t>
            </a:r>
          </a:p>
        </p:txBody>
      </p:sp>
      <p:sp>
        <p:nvSpPr>
          <p:cNvPr id="4" name="Slide Number Placeholder 3"/>
          <p:cNvSpPr>
            <a:spLocks noGrp="1"/>
          </p:cNvSpPr>
          <p:nvPr>
            <p:ph type="sldNum" sz="quarter" idx="5"/>
          </p:nvPr>
        </p:nvSpPr>
        <p:spPr/>
        <p:txBody>
          <a:bodyPr/>
          <a:lstStyle/>
          <a:p>
            <a:fld id="{D080ACEF-038B-C84F-B8C5-91258E241761}" type="slidenum">
              <a:rPr lang="en-GB" smtClean="0"/>
              <a:pPr/>
              <a:t>5</a:t>
            </a:fld>
            <a:endParaRPr lang="en-GB"/>
          </a:p>
        </p:txBody>
      </p:sp>
    </p:spTree>
    <p:extLst>
      <p:ext uri="{BB962C8B-B14F-4D97-AF65-F5344CB8AC3E}">
        <p14:creationId xmlns:p14="http://schemas.microsoft.com/office/powerpoint/2010/main" val="410838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60 available places for students who are currently in Years 10 or 11</a:t>
            </a:r>
          </a:p>
          <a:p>
            <a:endParaRPr lang="en-GB" dirty="0"/>
          </a:p>
          <a:p>
            <a:r>
              <a:rPr lang="en-GB" dirty="0"/>
              <a:t>Students will be selected according to both their applications and to specific ‘widening access’ criteria. This will all be clear on the online application form</a:t>
            </a:r>
          </a:p>
          <a:p>
            <a:endParaRPr lang="en-GB" dirty="0"/>
          </a:p>
          <a:p>
            <a:r>
              <a:rPr lang="en-GB" dirty="0"/>
              <a:t>And then there’s us…!</a:t>
            </a:r>
          </a:p>
        </p:txBody>
      </p:sp>
      <p:sp>
        <p:nvSpPr>
          <p:cNvPr id="4" name="Slide Number Placeholder 3"/>
          <p:cNvSpPr>
            <a:spLocks noGrp="1"/>
          </p:cNvSpPr>
          <p:nvPr>
            <p:ph type="sldNum" sz="quarter" idx="5"/>
          </p:nvPr>
        </p:nvSpPr>
        <p:spPr/>
        <p:txBody>
          <a:bodyPr/>
          <a:lstStyle/>
          <a:p>
            <a:fld id="{D080ACEF-038B-C84F-B8C5-91258E241761}" type="slidenum">
              <a:rPr lang="en-GB" smtClean="0"/>
              <a:pPr/>
              <a:t>6</a:t>
            </a:fld>
            <a:endParaRPr lang="en-GB"/>
          </a:p>
        </p:txBody>
      </p:sp>
    </p:spTree>
    <p:extLst>
      <p:ext uri="{BB962C8B-B14F-4D97-AF65-F5344CB8AC3E}">
        <p14:creationId xmlns:p14="http://schemas.microsoft.com/office/powerpoint/2010/main" val="157317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current Royal Holloway Widening Access team. Jonathan has worked as the Higher Education Outreach Network Officer at Royal Holloway for over six years, and this will be the fourth residential that he has led on. Georgina is our Widening Access Manager and before coming to Royal Holloway she worked in outreach at Reading University. Ebony is our Widening Access Officer, and works mainly in London and Surrey, and has a professional history of working in local governance and sport. And finally Emilia is our Data &amp; Evaluation Officer, who makes sure we learn from all of our activities and makes sure that what we do is based on the evidence of our success! </a:t>
            </a:r>
          </a:p>
          <a:p>
            <a:endParaRPr lang="en-GB" dirty="0"/>
          </a:p>
          <a:p>
            <a:r>
              <a:rPr lang="en-GB" dirty="0"/>
              <a:t>We will also be joined from other members of the HEON partnership, such as the University of Surrey, Farnborough College of Technology, the University for the Creative Arts, and others!</a:t>
            </a:r>
          </a:p>
        </p:txBody>
      </p:sp>
      <p:sp>
        <p:nvSpPr>
          <p:cNvPr id="4" name="Slide Number Placeholder 3"/>
          <p:cNvSpPr>
            <a:spLocks noGrp="1"/>
          </p:cNvSpPr>
          <p:nvPr>
            <p:ph type="sldNum" sz="quarter" idx="5"/>
          </p:nvPr>
        </p:nvSpPr>
        <p:spPr/>
        <p:txBody>
          <a:bodyPr/>
          <a:lstStyle/>
          <a:p>
            <a:fld id="{D080ACEF-038B-C84F-B8C5-91258E241761}" type="slidenum">
              <a:rPr lang="en-GB" smtClean="0"/>
              <a:pPr/>
              <a:t>7</a:t>
            </a:fld>
            <a:endParaRPr lang="en-GB"/>
          </a:p>
        </p:txBody>
      </p:sp>
    </p:spTree>
    <p:extLst>
      <p:ext uri="{BB962C8B-B14F-4D97-AF65-F5344CB8AC3E}">
        <p14:creationId xmlns:p14="http://schemas.microsoft.com/office/powerpoint/2010/main" val="217765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Joining the WA and HEON teams will be our brilliant student ambassadors, who will be with us day and night to offer their support. From experience the input from student ambassadors is huge, and feedback from visiting students has often shown our ambassadors in a great light. From help in taster sessions, to interesting conversations, to a supportive peer, they ensure that all of our visitors feel welcomed and comfortable</a:t>
            </a:r>
          </a:p>
        </p:txBody>
      </p:sp>
      <p:sp>
        <p:nvSpPr>
          <p:cNvPr id="4" name="Slide Number Placeholder 3"/>
          <p:cNvSpPr>
            <a:spLocks noGrp="1"/>
          </p:cNvSpPr>
          <p:nvPr>
            <p:ph type="sldNum" sz="quarter" idx="5"/>
          </p:nvPr>
        </p:nvSpPr>
        <p:spPr/>
        <p:txBody>
          <a:bodyPr/>
          <a:lstStyle/>
          <a:p>
            <a:fld id="{D080ACEF-038B-C84F-B8C5-91258E241761}" type="slidenum">
              <a:rPr lang="en-GB" smtClean="0"/>
              <a:pPr/>
              <a:t>8</a:t>
            </a:fld>
            <a:endParaRPr lang="en-GB"/>
          </a:p>
        </p:txBody>
      </p:sp>
    </p:spTree>
    <p:extLst>
      <p:ext uri="{BB962C8B-B14F-4D97-AF65-F5344CB8AC3E}">
        <p14:creationId xmlns:p14="http://schemas.microsoft.com/office/powerpoint/2010/main" val="56741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online application form is found on our Spring University webpage. You can google ‘Royal Holloway Spring University’ or scan the QR code on the final page of this presentation or on our posters</a:t>
            </a:r>
          </a:p>
          <a:p>
            <a:endParaRPr lang="en-GB" dirty="0"/>
          </a:p>
          <a:p>
            <a:r>
              <a:rPr lang="en-GB" dirty="0"/>
              <a:t>You will need to include info about yourself, parents/guardians, and one of your teachers (who will act as your reference)</a:t>
            </a:r>
          </a:p>
          <a:p>
            <a:endParaRPr lang="en-GB" dirty="0"/>
          </a:p>
          <a:p>
            <a:r>
              <a:rPr lang="en-GB" dirty="0"/>
              <a:t>You need to be honest and we encourage you to check your answers before submitting. Also speak to your teacher and your parents/guardians prior to your application</a:t>
            </a:r>
          </a:p>
          <a:p>
            <a:endParaRPr lang="en-GB" dirty="0"/>
          </a:p>
          <a:p>
            <a:r>
              <a:rPr lang="en-GB" dirty="0"/>
              <a:t>For more info please go to ‘Who can apply’ on the Spring University webpage</a:t>
            </a:r>
          </a:p>
        </p:txBody>
      </p:sp>
      <p:sp>
        <p:nvSpPr>
          <p:cNvPr id="4" name="Slide Number Placeholder 3"/>
          <p:cNvSpPr>
            <a:spLocks noGrp="1"/>
          </p:cNvSpPr>
          <p:nvPr>
            <p:ph type="sldNum" sz="quarter" idx="5"/>
          </p:nvPr>
        </p:nvSpPr>
        <p:spPr/>
        <p:txBody>
          <a:bodyPr/>
          <a:lstStyle/>
          <a:p>
            <a:fld id="{D080ACEF-038B-C84F-B8C5-91258E241761}" type="slidenum">
              <a:rPr lang="en-GB" smtClean="0"/>
              <a:pPr/>
              <a:t>9</a:t>
            </a:fld>
            <a:endParaRPr lang="en-GB"/>
          </a:p>
        </p:txBody>
      </p:sp>
    </p:spTree>
    <p:extLst>
      <p:ext uri="{BB962C8B-B14F-4D97-AF65-F5344CB8AC3E}">
        <p14:creationId xmlns:p14="http://schemas.microsoft.com/office/powerpoint/2010/main" val="202143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why should students want to come to Royal Holloway’s Spring University?</a:t>
            </a:r>
          </a:p>
          <a:p>
            <a:endParaRPr lang="en-GB" dirty="0"/>
          </a:p>
          <a:p>
            <a:r>
              <a:rPr lang="en-GB" dirty="0"/>
              <a:t>First and foremost, it will be fun! And it will be a great chance to meet new people</a:t>
            </a:r>
          </a:p>
          <a:p>
            <a:endParaRPr lang="en-GB" dirty="0"/>
          </a:p>
          <a:p>
            <a:r>
              <a:rPr lang="en-GB" dirty="0"/>
              <a:t>Students will take part in activities they have never done before and have brand new experiences, including getting to know what life is like as a student in Higher Education</a:t>
            </a:r>
          </a:p>
          <a:p>
            <a:endParaRPr lang="en-GB" dirty="0"/>
          </a:p>
          <a:p>
            <a:r>
              <a:rPr lang="en-GB" dirty="0"/>
              <a:t>It might also be good for students who are uncertain about what they want to do in the future, and we make sure that we cover a variety of options for students going through FE and HE, not just the university pathway but those that involve training apprenticeships and other vocational routes.</a:t>
            </a:r>
          </a:p>
          <a:p>
            <a:endParaRPr lang="en-GB" dirty="0"/>
          </a:p>
          <a:p>
            <a:r>
              <a:rPr lang="en-GB" dirty="0"/>
              <a:t>And lastly, this always looks good on a CV and things like college applications!</a:t>
            </a:r>
          </a:p>
        </p:txBody>
      </p:sp>
      <p:sp>
        <p:nvSpPr>
          <p:cNvPr id="4" name="Slide Number Placeholder 3"/>
          <p:cNvSpPr>
            <a:spLocks noGrp="1"/>
          </p:cNvSpPr>
          <p:nvPr>
            <p:ph type="sldNum" sz="quarter" idx="5"/>
          </p:nvPr>
        </p:nvSpPr>
        <p:spPr/>
        <p:txBody>
          <a:bodyPr/>
          <a:lstStyle/>
          <a:p>
            <a:fld id="{D080ACEF-038B-C84F-B8C5-91258E241761}" type="slidenum">
              <a:rPr lang="en-GB" smtClean="0"/>
              <a:pPr/>
              <a:t>10</a:t>
            </a:fld>
            <a:endParaRPr lang="en-GB"/>
          </a:p>
        </p:txBody>
      </p:sp>
    </p:spTree>
    <p:extLst>
      <p:ext uri="{BB962C8B-B14F-4D97-AF65-F5344CB8AC3E}">
        <p14:creationId xmlns:p14="http://schemas.microsoft.com/office/powerpoint/2010/main" val="1159536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0452" y="1490144"/>
            <a:ext cx="7806959" cy="1127161"/>
          </a:xfrm>
          <a:prstGeom prst="rect">
            <a:avLst/>
          </a:prstGeom>
        </p:spPr>
        <p:txBody>
          <a:bodyPr anchor="t" anchorCtr="0">
            <a:noAutofit/>
          </a:bodyPr>
          <a:lstStyle>
            <a:lvl1pPr>
              <a:defRPr sz="4500">
                <a:solidFill>
                  <a:schemeClr val="accent1"/>
                </a:solidFill>
              </a:defRPr>
            </a:lvl1pPr>
          </a:lstStyle>
          <a:p>
            <a:r>
              <a:rPr lang="en-GB"/>
              <a:t>Click to edit Master title style</a:t>
            </a:r>
          </a:p>
        </p:txBody>
      </p:sp>
      <p:grpSp>
        <p:nvGrpSpPr>
          <p:cNvPr id="10" name="Group 9"/>
          <p:cNvGrpSpPr/>
          <p:nvPr userDrawn="1"/>
        </p:nvGrpSpPr>
        <p:grpSpPr>
          <a:xfrm>
            <a:off x="0" y="3107625"/>
            <a:ext cx="9138506" cy="244967"/>
            <a:chOff x="10495" y="3091554"/>
            <a:chExt cx="9138506" cy="244967"/>
          </a:xfrm>
        </p:grpSpPr>
        <p:pic>
          <p:nvPicPr>
            <p:cNvPr id="12" name="Picture 11"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3" name="Picture 12"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grpSp>
        <p:nvGrpSpPr>
          <p:cNvPr id="14" name="Group 13"/>
          <p:cNvGrpSpPr/>
          <p:nvPr userDrawn="1"/>
        </p:nvGrpSpPr>
        <p:grpSpPr>
          <a:xfrm>
            <a:off x="0" y="4253241"/>
            <a:ext cx="9138506" cy="244967"/>
            <a:chOff x="10495" y="3091554"/>
            <a:chExt cx="9138506" cy="244967"/>
          </a:xfrm>
        </p:grpSpPr>
        <p:pic>
          <p:nvPicPr>
            <p:cNvPr id="15" name="Picture 14"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6" name="Picture 15"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sp>
        <p:nvSpPr>
          <p:cNvPr id="9" name="Rectangle 8"/>
          <p:cNvSpPr/>
          <p:nvPr userDrawn="1"/>
        </p:nvSpPr>
        <p:spPr>
          <a:xfrm>
            <a:off x="1" y="335182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Subtitle 2"/>
          <p:cNvSpPr>
            <a:spLocks noGrp="1"/>
          </p:cNvSpPr>
          <p:nvPr>
            <p:ph type="subTitle" idx="1"/>
          </p:nvPr>
        </p:nvSpPr>
        <p:spPr>
          <a:xfrm>
            <a:off x="470453" y="3541241"/>
            <a:ext cx="5487504" cy="583924"/>
          </a:xfrm>
        </p:spPr>
        <p:txBody>
          <a:bodyPr/>
          <a:lstStyle>
            <a:lvl1pPr marL="0" indent="0" algn="l">
              <a:spcBef>
                <a:spcPts val="5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8" name="Picture 7" descr="RHULlogo_small_Londo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092" y="3351371"/>
            <a:ext cx="1801908" cy="900000"/>
          </a:xfrm>
          <a:prstGeom prst="rect">
            <a:avLst/>
          </a:prstGeom>
        </p:spPr>
      </p:pic>
    </p:spTree>
    <p:extLst>
      <p:ext uri="{BB962C8B-B14F-4D97-AF65-F5344CB8AC3E}">
        <p14:creationId xmlns:p14="http://schemas.microsoft.com/office/powerpoint/2010/main" val="190596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588" y="1024240"/>
            <a:ext cx="9145588" cy="4128881"/>
          </a:xfrm>
          <a:noFill/>
        </p:spPr>
        <p:txBody>
          <a:bodyPr lIns="72000" tIns="72000"/>
          <a:lstStyle/>
          <a:p>
            <a:endParaRPr lang="en-GB"/>
          </a:p>
        </p:txBody>
      </p:sp>
      <p:sp>
        <p:nvSpPr>
          <p:cNvPr id="4" name="TextBox 3"/>
          <p:cNvSpPr txBox="1"/>
          <p:nvPr userDrawn="1"/>
        </p:nvSpPr>
        <p:spPr>
          <a:xfrm>
            <a:off x="76975" y="817765"/>
            <a:ext cx="184666" cy="369332"/>
          </a:xfrm>
          <a:prstGeom prst="rect">
            <a:avLst/>
          </a:prstGeom>
          <a:noFill/>
        </p:spPr>
        <p:txBody>
          <a:bodyPr wrap="none" rtlCol="0">
            <a:spAutoFit/>
          </a:bodyPr>
          <a:lstStyle/>
          <a:p>
            <a:endParaRPr lang="en-US"/>
          </a:p>
        </p:txBody>
      </p:sp>
      <p:sp>
        <p:nvSpPr>
          <p:cNvPr id="8"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
        <p:nvSpPr>
          <p:cNvPr id="9" name="Slide Number Placeholder 2"/>
          <p:cNvSpPr>
            <a:spLocks noGrp="1"/>
          </p:cNvSpPr>
          <p:nvPr>
            <p:ph type="sldNum" sz="quarter" idx="11"/>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20705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457200" y="1166812"/>
            <a:ext cx="8229600" cy="3357563"/>
          </a:xfrm>
        </p:spPr>
        <p:txBody>
          <a:bodyPr lIns="72000" tIns="72000"/>
          <a:lstStyle>
            <a:lvl1pPr>
              <a:defRPr sz="1800"/>
            </a:lvl1pPr>
          </a:lstStyle>
          <a:p>
            <a:r>
              <a:rPr lang="en-GB" sz="2600" b="0" i="0">
                <a:solidFill>
                  <a:srgbClr val="000000"/>
                </a:solidFill>
                <a:latin typeface="Lucida Grande"/>
                <a:ea typeface="Lucida Grande"/>
                <a:cs typeface="Lucida Grande"/>
              </a:rPr>
              <a:t>Chart/graph</a:t>
            </a:r>
            <a:endParaRPr lang="en-GB"/>
          </a:p>
        </p:txBody>
      </p:sp>
      <p:sp>
        <p:nvSpPr>
          <p:cNvPr id="6"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
        <p:nvSpPr>
          <p:cNvPr id="8" name="Slide Number Placeholder 2"/>
          <p:cNvSpPr>
            <a:spLocks noGrp="1"/>
          </p:cNvSpPr>
          <p:nvPr>
            <p:ph type="sldNum" sz="quarter" idx="10"/>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2586051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cascading bullets NEW">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a:p>
        </p:txBody>
      </p:sp>
      <p:sp>
        <p:nvSpPr>
          <p:cNvPr id="5" name="Content Placeholder 2"/>
          <p:cNvSpPr>
            <a:spLocks noGrp="1"/>
          </p:cNvSpPr>
          <p:nvPr>
            <p:ph idx="1" hasCustomPrompt="1"/>
          </p:nvPr>
        </p:nvSpPr>
        <p:spPr>
          <a:xfrm>
            <a:off x="457200" y="1222164"/>
            <a:ext cx="8229600" cy="3272459"/>
          </a:xfrm>
        </p:spPr>
        <p:txBody>
          <a:bodyPr/>
          <a:lstStyle>
            <a:lvl1pPr marL="266400" indent="-266400">
              <a:buFont typeface="Arial"/>
              <a:buChar char="•"/>
              <a:defRPr sz="2800"/>
            </a:lvl1pPr>
            <a:lvl2pPr marL="561600" indent="-248400">
              <a:buClr>
                <a:srgbClr val="DA5120"/>
              </a:buClr>
              <a:buFont typeface="Lucida Grande"/>
              <a:buChar char="-"/>
              <a:defRPr sz="2400"/>
            </a:lvl2pPr>
            <a:lvl3pPr marL="813600" indent="-234000">
              <a:buClr>
                <a:srgbClr val="171D23"/>
              </a:buClr>
              <a:buFont typeface="Wingdings" charset="2"/>
              <a:buChar char="§"/>
              <a:defRPr sz="2000"/>
            </a:lvl3pPr>
          </a:lstStyle>
          <a:p>
            <a:pPr lvl="0"/>
            <a:r>
              <a:rPr lang="en-US"/>
              <a:t>Click to edit Master text styles </a:t>
            </a:r>
          </a:p>
          <a:p>
            <a:pPr lvl="1"/>
            <a:r>
              <a:rPr lang="en-US"/>
              <a:t>Second level </a:t>
            </a:r>
          </a:p>
          <a:p>
            <a:pPr lvl="2"/>
            <a:r>
              <a:rPr lang="en-US"/>
              <a:t>Third level</a:t>
            </a:r>
          </a:p>
        </p:txBody>
      </p:sp>
      <p:sp>
        <p:nvSpPr>
          <p:cNvPr id="6"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188190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4" name="Content Placeholder 2"/>
          <p:cNvSpPr>
            <a:spLocks noGrp="1"/>
          </p:cNvSpPr>
          <p:nvPr>
            <p:ph idx="11"/>
          </p:nvPr>
        </p:nvSpPr>
        <p:spPr>
          <a:xfrm>
            <a:off x="463071" y="1167908"/>
            <a:ext cx="8229600" cy="3394472"/>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a:latin typeface="Corbel"/>
                <a:cs typeface="Corbel"/>
              </a:defRPr>
            </a:lvl2pPr>
            <a:lvl3pPr marL="579600" indent="0">
              <a:buFont typeface="Arial"/>
              <a:buNone/>
              <a:defRPr sz="2000">
                <a:latin typeface="Corbel"/>
                <a:cs typeface="Corbel"/>
              </a:defRPr>
            </a:lvl3pPr>
          </a:lstStyle>
          <a:p>
            <a:pPr lvl="0"/>
            <a:r>
              <a:rPr lang="en-US"/>
              <a:t>Click to edit Master text </a:t>
            </a:r>
          </a:p>
          <a:p>
            <a:pPr lvl="1"/>
            <a:r>
              <a:rPr lang="en-US"/>
              <a:t>Second level</a:t>
            </a:r>
          </a:p>
          <a:p>
            <a:pPr lvl="1"/>
            <a:r>
              <a:rPr lang="en-US"/>
              <a:t>Third level</a:t>
            </a:r>
          </a:p>
        </p:txBody>
      </p:sp>
      <p:sp>
        <p:nvSpPr>
          <p:cNvPr id="8"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
        <p:nvSpPr>
          <p:cNvPr id="5" name="Slide Number Placeholder 2"/>
          <p:cNvSpPr>
            <a:spLocks noGrp="1"/>
          </p:cNvSpPr>
          <p:nvPr>
            <p:ph type="sldNum" sz="quarter" idx="10"/>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113973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1" y="334990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Picture 5"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52841"/>
            <a:ext cx="1801908" cy="900000"/>
          </a:xfrm>
          <a:prstGeom prst="rect">
            <a:avLst/>
          </a:prstGeom>
        </p:spPr>
      </p:pic>
      <p:grpSp>
        <p:nvGrpSpPr>
          <p:cNvPr id="10" name="Group 9"/>
          <p:cNvGrpSpPr/>
          <p:nvPr userDrawn="1"/>
        </p:nvGrpSpPr>
        <p:grpSpPr>
          <a:xfrm>
            <a:off x="0" y="3112548"/>
            <a:ext cx="9144000" cy="1385660"/>
            <a:chOff x="0" y="3112548"/>
            <a:chExt cx="9144000" cy="1385660"/>
          </a:xfrm>
        </p:grpSpPr>
        <p:sp>
          <p:nvSpPr>
            <p:cNvPr id="11" name="Rectangle 10"/>
            <p:cNvSpPr/>
            <p:nvPr userDrawn="1"/>
          </p:nvSpPr>
          <p:spPr>
            <a:xfrm>
              <a:off x="1" y="335182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2" name="Picture 11"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51371"/>
              <a:ext cx="1801908" cy="900000"/>
            </a:xfrm>
            <a:prstGeom prst="rect">
              <a:avLst/>
            </a:prstGeom>
          </p:spPr>
        </p:pic>
        <p:grpSp>
          <p:nvGrpSpPr>
            <p:cNvPr id="13" name="Group 12"/>
            <p:cNvGrpSpPr/>
            <p:nvPr userDrawn="1"/>
          </p:nvGrpSpPr>
          <p:grpSpPr>
            <a:xfrm>
              <a:off x="0" y="3112548"/>
              <a:ext cx="9138506" cy="244967"/>
              <a:chOff x="10495" y="3091554"/>
              <a:chExt cx="9138506" cy="244967"/>
            </a:xfrm>
          </p:grpSpPr>
          <p:pic>
            <p:nvPicPr>
              <p:cNvPr id="17" name="Picture 16"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8" name="Picture 17"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grpSp>
          <p:nvGrpSpPr>
            <p:cNvPr id="14" name="Group 13"/>
            <p:cNvGrpSpPr/>
            <p:nvPr userDrawn="1"/>
          </p:nvGrpSpPr>
          <p:grpSpPr>
            <a:xfrm>
              <a:off x="0" y="4253241"/>
              <a:ext cx="9138506" cy="244967"/>
              <a:chOff x="10495" y="3091554"/>
              <a:chExt cx="9138506" cy="244967"/>
            </a:xfrm>
          </p:grpSpPr>
          <p:pic>
            <p:nvPicPr>
              <p:cNvPr id="15" name="Picture 14"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6" name="Picture 15"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grpSp>
    </p:spTree>
    <p:extLst>
      <p:ext uri="{BB962C8B-B14F-4D97-AF65-F5344CB8AC3E}">
        <p14:creationId xmlns:p14="http://schemas.microsoft.com/office/powerpoint/2010/main" val="71539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ver slide 1">
    <p:bg>
      <p:bgPr>
        <a:solidFill>
          <a:srgbClr val="26303A"/>
        </a:solidFill>
        <a:effectLst/>
      </p:bgPr>
    </p:bg>
    <p:spTree>
      <p:nvGrpSpPr>
        <p:cNvPr id="1" name=""/>
        <p:cNvGrpSpPr/>
        <p:nvPr/>
      </p:nvGrpSpPr>
      <p:grpSpPr>
        <a:xfrm>
          <a:off x="0" y="0"/>
          <a:ext cx="0" cy="0"/>
          <a:chOff x="0" y="0"/>
          <a:chExt cx="0" cy="0"/>
        </a:xfrm>
      </p:grpSpPr>
      <p:sp>
        <p:nvSpPr>
          <p:cNvPr id="9" name="Rectangle 8"/>
          <p:cNvSpPr/>
          <p:nvPr/>
        </p:nvSpPr>
        <p:spPr>
          <a:xfrm>
            <a:off x="1" y="3349901"/>
            <a:ext cx="9143999" cy="899100"/>
          </a:xfrm>
          <a:prstGeom prst="rect">
            <a:avLst/>
          </a:prstGeom>
          <a:solidFill>
            <a:srgbClr val="26303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 name="Subtitle 2"/>
          <p:cNvSpPr>
            <a:spLocks noGrp="1"/>
          </p:cNvSpPr>
          <p:nvPr>
            <p:ph type="subTitle" idx="1"/>
          </p:nvPr>
        </p:nvSpPr>
        <p:spPr>
          <a:xfrm>
            <a:off x="470453" y="3541242"/>
            <a:ext cx="5487504" cy="583924"/>
          </a:xfrm>
        </p:spPr>
        <p:txBody>
          <a:bodyPr anchor="ctr"/>
          <a:lstStyle>
            <a:lvl1pPr marL="0" indent="0" algn="l">
              <a:buNone/>
              <a:defRPr sz="21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pic>
        <p:nvPicPr>
          <p:cNvPr id="4" name="Picture 3" descr="RHUL_Master_logo_RG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5837" y="3350379"/>
            <a:ext cx="1798165" cy="898143"/>
          </a:xfrm>
          <a:prstGeom prst="rect">
            <a:avLst/>
          </a:prstGeom>
        </p:spPr>
      </p:pic>
      <p:pic>
        <p:nvPicPr>
          <p:cNvPr id="7" name="Picture 6" descr="Music_Hall_Diagonal_6_long_lines_white-optimized1.png"/>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1" y="3119027"/>
            <a:ext cx="9144000" cy="230874"/>
          </a:xfrm>
          <a:prstGeom prst="rect">
            <a:avLst/>
          </a:prstGeom>
        </p:spPr>
      </p:pic>
      <p:pic>
        <p:nvPicPr>
          <p:cNvPr id="11" name="Picture 10" descr="Music_Hall_Diagonal_6_long_lines_white-optimized1.png"/>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1" y="4252841"/>
            <a:ext cx="9144000" cy="230874"/>
          </a:xfrm>
          <a:prstGeom prst="rect">
            <a:avLst/>
          </a:prstGeom>
        </p:spPr>
      </p:pic>
      <p:sp>
        <p:nvSpPr>
          <p:cNvPr id="8" name="Picture Placeholder 3"/>
          <p:cNvSpPr>
            <a:spLocks noGrp="1"/>
          </p:cNvSpPr>
          <p:nvPr>
            <p:ph type="pic" sz="quarter" idx="10"/>
          </p:nvPr>
        </p:nvSpPr>
        <p:spPr>
          <a:xfrm>
            <a:off x="-794" y="0"/>
            <a:ext cx="9145588" cy="3114123"/>
          </a:xfrm>
          <a:noFill/>
        </p:spPr>
        <p:txBody>
          <a:bodyPr lIns="72000" tIns="72000"/>
          <a:lstStyle/>
          <a:p>
            <a:r>
              <a:rPr lang="en-US"/>
              <a:t>Click icon to add picture</a:t>
            </a:r>
            <a:endParaRPr lang="en-GB" dirty="0"/>
          </a:p>
        </p:txBody>
      </p:sp>
    </p:spTree>
    <p:extLst>
      <p:ext uri="{BB962C8B-B14F-4D97-AF65-F5344CB8AC3E}">
        <p14:creationId xmlns:p14="http://schemas.microsoft.com/office/powerpoint/2010/main" val="335110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FFFFFE"/>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94" y="0"/>
            <a:ext cx="9145588" cy="3099105"/>
          </a:xfrm>
          <a:noFill/>
        </p:spPr>
        <p:txBody>
          <a:bodyPr lIns="72000" tIns="72000"/>
          <a:lstStyle/>
          <a:p>
            <a:endParaRPr lang="en-GB"/>
          </a:p>
        </p:txBody>
      </p:sp>
      <p:grpSp>
        <p:nvGrpSpPr>
          <p:cNvPr id="10" name="Group 9"/>
          <p:cNvGrpSpPr/>
          <p:nvPr userDrawn="1"/>
        </p:nvGrpSpPr>
        <p:grpSpPr>
          <a:xfrm>
            <a:off x="-1" y="3099105"/>
            <a:ext cx="9152356" cy="249117"/>
            <a:chOff x="-8356" y="3302274"/>
            <a:chExt cx="9152356" cy="249117"/>
          </a:xfrm>
        </p:grpSpPr>
        <p:pic>
          <p:nvPicPr>
            <p:cNvPr id="12" name="Picture 11" descr="Music_Hall_Diagonal_6_long_lines-40%-optimized1.png"/>
            <p:cNvPicPr>
              <a:picLocks noChangeAspect="1"/>
            </p:cNvPicPr>
            <p:nvPr/>
          </p:nvPicPr>
          <p:blipFill rotWithShape="1">
            <a:blip r:embed="rId2">
              <a:extLst>
                <a:ext uri="{28A0092B-C50C-407E-A947-70E740481C1C}">
                  <a14:useLocalDpi xmlns:a14="http://schemas.microsoft.com/office/drawing/2010/main" val="0"/>
                </a:ext>
              </a:extLst>
            </a:blip>
            <a:srcRect b="48546"/>
            <a:stretch/>
          </p:blipFill>
          <p:spPr>
            <a:xfrm>
              <a:off x="2115873" y="3302274"/>
              <a:ext cx="7028127" cy="249117"/>
            </a:xfrm>
            <a:prstGeom prst="rect">
              <a:avLst/>
            </a:prstGeom>
          </p:spPr>
        </p:pic>
        <p:pic>
          <p:nvPicPr>
            <p:cNvPr id="13" name="Picture 12" descr="Music_Hall_Diagonal_6_long_lines-40%-optimized1.png"/>
            <p:cNvPicPr>
              <a:picLocks noChangeAspect="1"/>
            </p:cNvPicPr>
            <p:nvPr userDrawn="1"/>
          </p:nvPicPr>
          <p:blipFill rotWithShape="1">
            <a:blip r:embed="rId2">
              <a:extLst>
                <a:ext uri="{28A0092B-C50C-407E-A947-70E740481C1C}">
                  <a14:useLocalDpi xmlns:a14="http://schemas.microsoft.com/office/drawing/2010/main" val="0"/>
                </a:ext>
              </a:extLst>
            </a:blip>
            <a:srcRect l="66022" r="3593" b="48546"/>
            <a:stretch/>
          </p:blipFill>
          <p:spPr>
            <a:xfrm>
              <a:off x="-8356" y="3302274"/>
              <a:ext cx="2135419" cy="249117"/>
            </a:xfrm>
            <a:prstGeom prst="rect">
              <a:avLst/>
            </a:prstGeom>
          </p:spPr>
        </p:pic>
      </p:grpSp>
      <p:grpSp>
        <p:nvGrpSpPr>
          <p:cNvPr id="14" name="Group 13"/>
          <p:cNvGrpSpPr/>
          <p:nvPr userDrawn="1"/>
        </p:nvGrpSpPr>
        <p:grpSpPr>
          <a:xfrm>
            <a:off x="-8356" y="4250953"/>
            <a:ext cx="9152356" cy="249117"/>
            <a:chOff x="-8356" y="3302274"/>
            <a:chExt cx="9152356" cy="249117"/>
          </a:xfrm>
        </p:grpSpPr>
        <p:pic>
          <p:nvPicPr>
            <p:cNvPr id="15" name="Picture 14" descr="Music_Hall_Diagonal_6_long_lines-40%-optimized1.png"/>
            <p:cNvPicPr>
              <a:picLocks noChangeAspect="1"/>
            </p:cNvPicPr>
            <p:nvPr/>
          </p:nvPicPr>
          <p:blipFill rotWithShape="1">
            <a:blip r:embed="rId2">
              <a:extLst>
                <a:ext uri="{28A0092B-C50C-407E-A947-70E740481C1C}">
                  <a14:useLocalDpi xmlns:a14="http://schemas.microsoft.com/office/drawing/2010/main" val="0"/>
                </a:ext>
              </a:extLst>
            </a:blip>
            <a:srcRect b="48546"/>
            <a:stretch/>
          </p:blipFill>
          <p:spPr>
            <a:xfrm>
              <a:off x="2115873" y="3302274"/>
              <a:ext cx="7028127" cy="249117"/>
            </a:xfrm>
            <a:prstGeom prst="rect">
              <a:avLst/>
            </a:prstGeom>
          </p:spPr>
        </p:pic>
        <p:pic>
          <p:nvPicPr>
            <p:cNvPr id="16" name="Picture 15" descr="Music_Hall_Diagonal_6_long_lines-40%-optimized1.png"/>
            <p:cNvPicPr>
              <a:picLocks noChangeAspect="1"/>
            </p:cNvPicPr>
            <p:nvPr userDrawn="1"/>
          </p:nvPicPr>
          <p:blipFill rotWithShape="1">
            <a:blip r:embed="rId2">
              <a:extLst>
                <a:ext uri="{28A0092B-C50C-407E-A947-70E740481C1C}">
                  <a14:useLocalDpi xmlns:a14="http://schemas.microsoft.com/office/drawing/2010/main" val="0"/>
                </a:ext>
              </a:extLst>
            </a:blip>
            <a:srcRect l="66022" r="3593" b="48546"/>
            <a:stretch/>
          </p:blipFill>
          <p:spPr>
            <a:xfrm>
              <a:off x="-8356" y="3302274"/>
              <a:ext cx="2135419" cy="249117"/>
            </a:xfrm>
            <a:prstGeom prst="rect">
              <a:avLst/>
            </a:prstGeom>
          </p:spPr>
        </p:pic>
      </p:grpSp>
      <p:sp>
        <p:nvSpPr>
          <p:cNvPr id="6" name="Rectangle 5"/>
          <p:cNvSpPr/>
          <p:nvPr userDrawn="1"/>
        </p:nvSpPr>
        <p:spPr>
          <a:xfrm>
            <a:off x="1" y="335009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Picture 7" descr="RHULlogo_small_Londo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092" y="3349641"/>
            <a:ext cx="1801908" cy="900000"/>
          </a:xfrm>
          <a:prstGeom prst="rect">
            <a:avLst/>
          </a:prstGeom>
        </p:spPr>
      </p:pic>
      <p:sp>
        <p:nvSpPr>
          <p:cNvPr id="18" name="Subtitle 2"/>
          <p:cNvSpPr>
            <a:spLocks noGrp="1"/>
          </p:cNvSpPr>
          <p:nvPr>
            <p:ph type="subTitle" idx="1"/>
          </p:nvPr>
        </p:nvSpPr>
        <p:spPr>
          <a:xfrm>
            <a:off x="470453" y="3541241"/>
            <a:ext cx="5487504" cy="583924"/>
          </a:xfrm>
        </p:spPr>
        <p:txBody>
          <a:bodyPr/>
          <a:lstStyle>
            <a:lvl1pPr marL="0" indent="0" algn="l">
              <a:spcBef>
                <a:spcPts val="5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00561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8141" y="335182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51371"/>
            <a:ext cx="1801908" cy="900000"/>
          </a:xfrm>
          <a:prstGeom prst="rect">
            <a:avLst/>
          </a:prstGeom>
        </p:spPr>
      </p:pic>
      <p:sp>
        <p:nvSpPr>
          <p:cNvPr id="6" name="Title 1"/>
          <p:cNvSpPr>
            <a:spLocks noGrp="1"/>
          </p:cNvSpPr>
          <p:nvPr>
            <p:ph type="title" hasCustomPrompt="1"/>
          </p:nvPr>
        </p:nvSpPr>
        <p:spPr>
          <a:xfrm>
            <a:off x="436979" y="3471971"/>
            <a:ext cx="6108115" cy="687384"/>
          </a:xfrm>
          <a:prstGeom prst="rect">
            <a:avLst/>
          </a:prstGeom>
        </p:spPr>
        <p:txBody>
          <a:bodyPr anchor="t">
            <a:normAutofit/>
          </a:bodyPr>
          <a:lstStyle>
            <a:lvl1pPr algn="l">
              <a:defRPr sz="3600" b="0" cap="none"/>
            </a:lvl1pPr>
          </a:lstStyle>
          <a:p>
            <a:r>
              <a:rPr lang="en-GB"/>
              <a:t>Click to edit master title style</a:t>
            </a:r>
          </a:p>
        </p:txBody>
      </p:sp>
    </p:spTree>
    <p:extLst>
      <p:ext uri="{BB962C8B-B14F-4D97-AF65-F5344CB8AC3E}">
        <p14:creationId xmlns:p14="http://schemas.microsoft.com/office/powerpoint/2010/main" val="69757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1" y="3347523"/>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Title 1"/>
          <p:cNvSpPr>
            <a:spLocks noGrp="1"/>
          </p:cNvSpPr>
          <p:nvPr>
            <p:ph type="title" hasCustomPrompt="1"/>
          </p:nvPr>
        </p:nvSpPr>
        <p:spPr>
          <a:xfrm>
            <a:off x="436979" y="3471971"/>
            <a:ext cx="6108115" cy="687384"/>
          </a:xfrm>
          <a:prstGeom prst="rect">
            <a:avLst/>
          </a:prstGeom>
        </p:spPr>
        <p:txBody>
          <a:bodyPr anchor="t">
            <a:normAutofit/>
          </a:bodyPr>
          <a:lstStyle>
            <a:lvl1pPr algn="l">
              <a:defRPr sz="3600" b="0" cap="none"/>
            </a:lvl1pPr>
          </a:lstStyle>
          <a:p>
            <a:r>
              <a:rPr lang="en-GB"/>
              <a:t>Click to edit master title style</a:t>
            </a:r>
          </a:p>
        </p:txBody>
      </p:sp>
      <p:pic>
        <p:nvPicPr>
          <p:cNvPr id="8" name="Picture 7"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47073"/>
            <a:ext cx="1801908" cy="900000"/>
          </a:xfrm>
          <a:prstGeom prst="rect">
            <a:avLst/>
          </a:prstGeom>
        </p:spPr>
      </p:pic>
    </p:spTree>
    <p:extLst>
      <p:ext uri="{BB962C8B-B14F-4D97-AF65-F5344CB8AC3E}">
        <p14:creationId xmlns:p14="http://schemas.microsoft.com/office/powerpoint/2010/main" val="32728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8531"/>
            <a:ext cx="3904974" cy="32724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t>‹#›</a:t>
            </a:fld>
            <a:endParaRPr lang="en-GB"/>
          </a:p>
        </p:txBody>
      </p:sp>
      <p:sp>
        <p:nvSpPr>
          <p:cNvPr id="9" name="Content Placeholder 8"/>
          <p:cNvSpPr>
            <a:spLocks noGrp="1"/>
          </p:cNvSpPr>
          <p:nvPr>
            <p:ph sz="quarter" idx="13"/>
          </p:nvPr>
        </p:nvSpPr>
        <p:spPr>
          <a:xfrm>
            <a:off x="4660900" y="1328531"/>
            <a:ext cx="4025900" cy="3272963"/>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67948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2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lvl1pPr>
              <a:defRPr sz="800"/>
            </a:lvl1pPr>
          </a:lstStyle>
          <a:p>
            <a:fld id="{6B49BB3D-90E4-C946-BCF9-8FBC622A1A06}" type="slidenum">
              <a:rPr lang="en-GB" smtClean="0"/>
              <a:pPr/>
              <a:t>‹#›</a:t>
            </a:fld>
            <a:endParaRPr lang="en-GB"/>
          </a:p>
        </p:txBody>
      </p:sp>
      <p:sp>
        <p:nvSpPr>
          <p:cNvPr id="10"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146498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a:p>
        </p:txBody>
      </p:sp>
      <p:sp>
        <p:nvSpPr>
          <p:cNvPr id="5" name="Content Placeholder 2"/>
          <p:cNvSpPr>
            <a:spLocks noGrp="1"/>
          </p:cNvSpPr>
          <p:nvPr>
            <p:ph idx="1"/>
          </p:nvPr>
        </p:nvSpPr>
        <p:spPr>
          <a:xfrm>
            <a:off x="457200" y="1222164"/>
            <a:ext cx="8229600" cy="3272459"/>
          </a:xfrm>
        </p:spPr>
        <p:txBody>
          <a:bodyPr/>
          <a:lstStyle/>
          <a:p>
            <a:pPr lvl="0"/>
            <a:r>
              <a:rPr lang="en-GB"/>
              <a:t>Click to edit Master text styles</a:t>
            </a:r>
          </a:p>
        </p:txBody>
      </p:sp>
      <p:sp>
        <p:nvSpPr>
          <p:cNvPr id="7"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249561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FFFFFE"/>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588" y="0"/>
            <a:ext cx="9145588" cy="5143500"/>
          </a:xfrm>
          <a:noFill/>
        </p:spPr>
        <p:txBody>
          <a:bodyPr lIns="72000" tIns="72000"/>
          <a:lstStyle/>
          <a:p>
            <a:endParaRPr lang="en-GB"/>
          </a:p>
        </p:txBody>
      </p:sp>
      <p:pic>
        <p:nvPicPr>
          <p:cNvPr id="6" name="Picture 5"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383" y="323022"/>
            <a:ext cx="1384662" cy="691598"/>
          </a:xfrm>
          <a:prstGeom prst="rect">
            <a:avLst/>
          </a:prstGeom>
        </p:spPr>
      </p:pic>
      <p:sp>
        <p:nvSpPr>
          <p:cNvPr id="5" name="Slide Number Placeholder 2"/>
          <p:cNvSpPr>
            <a:spLocks noGrp="1"/>
          </p:cNvSpPr>
          <p:nvPr>
            <p:ph type="sldNum" sz="quarter" idx="11"/>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40798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page band at bottom">
    <p:bg>
      <p:bgPr>
        <a:solidFill>
          <a:srgbClr val="FFFFFE"/>
        </a:solidFill>
        <a:effectLst/>
      </p:bgPr>
    </p:bg>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
        <p:nvSpPr>
          <p:cNvPr id="13" name="Rectangle 12"/>
          <p:cNvSpPr/>
          <p:nvPr userDrawn="1"/>
        </p:nvSpPr>
        <p:spPr>
          <a:xfrm>
            <a:off x="0" y="4007447"/>
            <a:ext cx="9144000" cy="6850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pic>
        <p:nvPicPr>
          <p:cNvPr id="14" name="Picture 13"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5042" y="4007958"/>
            <a:ext cx="1369450" cy="684000"/>
          </a:xfrm>
          <a:prstGeom prst="rect">
            <a:avLst/>
          </a:prstGeom>
        </p:spPr>
      </p:pic>
      <p:sp>
        <p:nvSpPr>
          <p:cNvPr id="15" name="Title Placeholder 1"/>
          <p:cNvSpPr>
            <a:spLocks noGrp="1"/>
          </p:cNvSpPr>
          <p:nvPr>
            <p:ph type="title"/>
          </p:nvPr>
        </p:nvSpPr>
        <p:spPr>
          <a:xfrm>
            <a:off x="457200" y="3937119"/>
            <a:ext cx="6938038" cy="691598"/>
          </a:xfrm>
          <a:prstGeom prst="rect">
            <a:avLst/>
          </a:prstGeom>
        </p:spPr>
        <p:txBody>
          <a:bodyPr vert="horz" lIns="0" tIns="0" rIns="0" bIns="0" rtlCol="0" anchor="ctr">
            <a:normAutofit/>
          </a:bodyPr>
          <a:lstStyle/>
          <a:p>
            <a:r>
              <a:rPr lang="en-GB"/>
              <a:t>Click to edit Master title style</a:t>
            </a:r>
          </a:p>
        </p:txBody>
      </p:sp>
      <p:sp>
        <p:nvSpPr>
          <p:cNvPr id="16" name="Content Placeholder 2"/>
          <p:cNvSpPr>
            <a:spLocks noGrp="1"/>
          </p:cNvSpPr>
          <p:nvPr>
            <p:ph idx="1"/>
          </p:nvPr>
        </p:nvSpPr>
        <p:spPr>
          <a:xfrm>
            <a:off x="457200" y="434451"/>
            <a:ext cx="3904974" cy="32724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8"/>
          <p:cNvSpPr>
            <a:spLocks noGrp="1"/>
          </p:cNvSpPr>
          <p:nvPr>
            <p:ph sz="quarter" idx="13"/>
          </p:nvPr>
        </p:nvSpPr>
        <p:spPr>
          <a:xfrm>
            <a:off x="4660900" y="434451"/>
            <a:ext cx="4025900" cy="3272963"/>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6558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
        <p:nvSpPr>
          <p:cNvPr id="8" name="Rectangle 7"/>
          <p:cNvSpPr/>
          <p:nvPr userDrawn="1"/>
        </p:nvSpPr>
        <p:spPr>
          <a:xfrm>
            <a:off x="0" y="323022"/>
            <a:ext cx="9144000" cy="6850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sp>
        <p:nvSpPr>
          <p:cNvPr id="3" name="Text Placeholder 2"/>
          <p:cNvSpPr>
            <a:spLocks noGrp="1"/>
          </p:cNvSpPr>
          <p:nvPr>
            <p:ph type="body" idx="1"/>
          </p:nvPr>
        </p:nvSpPr>
        <p:spPr>
          <a:xfrm>
            <a:off x="457200" y="1200151"/>
            <a:ext cx="8229600" cy="3359426"/>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434413" y="4778936"/>
            <a:ext cx="216000" cy="216000"/>
          </a:xfrm>
          <a:prstGeom prst="rect">
            <a:avLst/>
          </a:prstGeom>
          <a:solidFill>
            <a:schemeClr val="accent1"/>
          </a:solidFill>
        </p:spPr>
        <p:txBody>
          <a:bodyPr vert="horz" lIns="0" tIns="0" rIns="0" bIns="0" rtlCol="0" anchor="ctr" anchorCtr="0"/>
          <a:lstStyle>
            <a:lvl1pPr algn="ctr">
              <a:defRPr sz="800" normalizeH="1">
                <a:solidFill>
                  <a:schemeClr val="bg1"/>
                </a:solidFill>
              </a:defRPr>
            </a:lvl1pPr>
          </a:lstStyle>
          <a:p>
            <a:fld id="{6B49BB3D-90E4-C946-BCF9-8FBC622A1A06}" type="slidenum">
              <a:rPr lang="en-GB" smtClean="0"/>
              <a:pPr/>
              <a:t>‹#›</a:t>
            </a:fld>
            <a:endParaRPr lang="en-GB"/>
          </a:p>
        </p:txBody>
      </p:sp>
      <p:pic>
        <p:nvPicPr>
          <p:cNvPr id="9" name="Picture 8" descr="RHULlogo_small_London.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745042" y="323533"/>
            <a:ext cx="1369450" cy="684000"/>
          </a:xfrm>
          <a:prstGeom prst="rect">
            <a:avLst/>
          </a:prstGeom>
        </p:spPr>
      </p:pic>
      <p:sp>
        <p:nvSpPr>
          <p:cNvPr id="7"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667774486"/>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1" r:id="rId3"/>
    <p:sldLayoutId id="2147483662" r:id="rId4"/>
    <p:sldLayoutId id="2147483650" r:id="rId5"/>
    <p:sldLayoutId id="2147483653" r:id="rId6"/>
    <p:sldLayoutId id="2147483680" r:id="rId7"/>
    <p:sldLayoutId id="2147483685" r:id="rId8"/>
    <p:sldLayoutId id="2147483691" r:id="rId9"/>
    <p:sldLayoutId id="2147483654" r:id="rId10"/>
    <p:sldLayoutId id="2147483664" r:id="rId11"/>
    <p:sldLayoutId id="2147483693" r:id="rId12"/>
    <p:sldLayoutId id="2147483682" r:id="rId13"/>
    <p:sldLayoutId id="2147483687" r:id="rId14"/>
    <p:sldLayoutId id="2147483694" r:id="rId15"/>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3600" dirty="0"/>
              <a:t>Royal Holloway</a:t>
            </a:r>
            <a:br>
              <a:rPr lang="en-US" sz="3600" dirty="0"/>
            </a:br>
            <a:r>
              <a:rPr lang="en-US" sz="3600" dirty="0"/>
              <a:t>Spring University</a:t>
            </a:r>
          </a:p>
        </p:txBody>
      </p:sp>
      <p:sp>
        <p:nvSpPr>
          <p:cNvPr id="6" name="Subtitle 5"/>
          <p:cNvSpPr>
            <a:spLocks noGrp="1"/>
          </p:cNvSpPr>
          <p:nvPr>
            <p:ph type="subTitle" idx="1"/>
          </p:nvPr>
        </p:nvSpPr>
        <p:spPr>
          <a:xfrm>
            <a:off x="470452" y="3649508"/>
            <a:ext cx="5487504" cy="612248"/>
          </a:xfrm>
        </p:spPr>
        <p:txBody>
          <a:bodyPr/>
          <a:lstStyle/>
          <a:p>
            <a:pPr>
              <a:spcBef>
                <a:spcPts val="500"/>
              </a:spcBef>
            </a:pPr>
            <a:r>
              <a:rPr lang="en-US" sz="2400" dirty="0"/>
              <a:t>10-12 April 2024</a:t>
            </a:r>
          </a:p>
        </p:txBody>
      </p:sp>
      <p:grpSp>
        <p:nvGrpSpPr>
          <p:cNvPr id="2" name="Group 1">
            <a:extLst>
              <a:ext uri="{FF2B5EF4-FFF2-40B4-BE49-F238E27FC236}">
                <a16:creationId xmlns:a16="http://schemas.microsoft.com/office/drawing/2014/main" id="{F3DDF8A5-EDAC-87AF-8117-5FE5E58976CD}"/>
              </a:ext>
            </a:extLst>
          </p:cNvPr>
          <p:cNvGrpSpPr/>
          <p:nvPr/>
        </p:nvGrpSpPr>
        <p:grpSpPr>
          <a:xfrm>
            <a:off x="4450620" y="129472"/>
            <a:ext cx="4552662" cy="2807937"/>
            <a:chOff x="1590816" y="516750"/>
            <a:chExt cx="9057046" cy="5857378"/>
          </a:xfrm>
          <a:effectLst/>
        </p:grpSpPr>
        <p:pic>
          <p:nvPicPr>
            <p:cNvPr id="3" name="Picture 6">
              <a:extLst>
                <a:ext uri="{FF2B5EF4-FFF2-40B4-BE49-F238E27FC236}">
                  <a16:creationId xmlns:a16="http://schemas.microsoft.com/office/drawing/2014/main" id="{0D77EE61-0C4F-739C-B578-850ADDDF00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4060" y="516750"/>
              <a:ext cx="2193802" cy="5836547"/>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4" name="Picture 5">
              <a:extLst>
                <a:ext uri="{FF2B5EF4-FFF2-40B4-BE49-F238E27FC236}">
                  <a16:creationId xmlns:a16="http://schemas.microsoft.com/office/drawing/2014/main" id="{853901FA-DA54-EEC3-2440-8BBE7170EE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520700"/>
              <a:ext cx="2227153" cy="5836548"/>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7" name="Picture 4">
              <a:extLst>
                <a:ext uri="{FF2B5EF4-FFF2-40B4-BE49-F238E27FC236}">
                  <a16:creationId xmlns:a16="http://schemas.microsoft.com/office/drawing/2014/main" id="{EFB42F2A-AB03-CB33-0E54-AE109470BB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8731" y="537581"/>
              <a:ext cx="2136362" cy="5836547"/>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8" name="Picture 3">
              <a:extLst>
                <a:ext uri="{FF2B5EF4-FFF2-40B4-BE49-F238E27FC236}">
                  <a16:creationId xmlns:a16="http://schemas.microsoft.com/office/drawing/2014/main" id="{7174D5A2-03FA-B464-1E63-28D201D61F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0816" y="530647"/>
              <a:ext cx="2136362" cy="5808753"/>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grpSp>
    </p:spTree>
    <p:extLst>
      <p:ext uri="{BB962C8B-B14F-4D97-AF65-F5344CB8AC3E}">
        <p14:creationId xmlns:p14="http://schemas.microsoft.com/office/powerpoint/2010/main" val="120980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Why?</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D72D2D"/>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1799996"/>
            <a:ext cx="3600000" cy="3585597"/>
          </a:xfrm>
          <a:prstGeom prst="rect">
            <a:avLst/>
          </a:prstGeom>
          <a:noFill/>
        </p:spPr>
        <p:txBody>
          <a:bodyPr wrap="square" rtlCol="0">
            <a:spAutoFit/>
          </a:bodyPr>
          <a:lstStyle/>
          <a:p>
            <a:pPr algn="ctr"/>
            <a:r>
              <a:rPr lang="en-GB" sz="2300"/>
              <a:t>To </a:t>
            </a:r>
            <a:r>
              <a:rPr lang="en-GB" sz="2300" dirty="0"/>
              <a:t>h</a:t>
            </a:r>
            <a:r>
              <a:rPr lang="en-GB" sz="2300"/>
              <a:t>ave </a:t>
            </a:r>
            <a:r>
              <a:rPr lang="en-GB" sz="2300" dirty="0"/>
              <a:t>fun!</a:t>
            </a:r>
          </a:p>
          <a:p>
            <a:pPr algn="ctr"/>
            <a:r>
              <a:rPr lang="en-GB" sz="2300" dirty="0"/>
              <a:t>Meet new people</a:t>
            </a:r>
          </a:p>
          <a:p>
            <a:pPr algn="ctr"/>
            <a:r>
              <a:rPr lang="en-GB" sz="2300" dirty="0"/>
              <a:t>Have new experiences</a:t>
            </a:r>
          </a:p>
          <a:p>
            <a:pPr algn="ctr"/>
            <a:r>
              <a:rPr lang="en-GB" sz="2300" dirty="0"/>
              <a:t>Get a feel of what </a:t>
            </a:r>
            <a:r>
              <a:rPr lang="en-GB" sz="2300" dirty="0" err="1"/>
              <a:t>uni</a:t>
            </a:r>
            <a:r>
              <a:rPr lang="en-GB" sz="2300" dirty="0"/>
              <a:t> is like</a:t>
            </a:r>
          </a:p>
          <a:p>
            <a:pPr algn="ctr"/>
            <a:r>
              <a:rPr lang="en-GB" sz="2300" dirty="0"/>
              <a:t>Unsure about next steps</a:t>
            </a:r>
          </a:p>
          <a:p>
            <a:pPr algn="ctr"/>
            <a:r>
              <a:rPr lang="en-GB" sz="2300" dirty="0"/>
              <a:t>See all your options</a:t>
            </a:r>
          </a:p>
          <a:p>
            <a:pPr algn="ctr"/>
            <a:r>
              <a:rPr lang="en-GB" sz="2300" dirty="0"/>
              <a:t>(&amp; good for CV!)</a:t>
            </a:r>
          </a:p>
          <a:p>
            <a:pPr algn="ctr"/>
            <a:endParaRPr lang="en-GB" sz="2300" dirty="0"/>
          </a:p>
          <a:p>
            <a:pPr algn="ctr"/>
            <a:endParaRPr lang="en-GB" sz="2300" dirty="0"/>
          </a:p>
          <a:p>
            <a:pPr algn="ctr"/>
            <a:endParaRPr lang="en-GB" sz="2000" dirty="0"/>
          </a:p>
        </p:txBody>
      </p:sp>
      <p:pic>
        <p:nvPicPr>
          <p:cNvPr id="2" name="Picture 1" descr="A group of people sitting at a table in front of a building&#10;&#10;Description automatically generated with medium confidence">
            <a:extLst>
              <a:ext uri="{FF2B5EF4-FFF2-40B4-BE49-F238E27FC236}">
                <a16:creationId xmlns:a16="http://schemas.microsoft.com/office/drawing/2014/main" id="{A6138062-2973-B495-1415-7870D851BC10}"/>
              </a:ext>
            </a:extLst>
          </p:cNvPr>
          <p:cNvPicPr>
            <a:picLocks noChangeAspect="1"/>
          </p:cNvPicPr>
          <p:nvPr/>
        </p:nvPicPr>
        <p:blipFill rotWithShape="1">
          <a:blip r:embed="rId3"/>
          <a:srcRect t="20855" b="12409"/>
          <a:stretch/>
        </p:blipFill>
        <p:spPr>
          <a:xfrm>
            <a:off x="5092353" y="1205512"/>
            <a:ext cx="3762382" cy="3761502"/>
          </a:xfrm>
          <a:prstGeom prst="rect">
            <a:avLst/>
          </a:prstGeom>
          <a:effectLst>
            <a:softEdge rad="101600"/>
          </a:effectLst>
        </p:spPr>
      </p:pic>
    </p:spTree>
    <p:extLst>
      <p:ext uri="{BB962C8B-B14F-4D97-AF65-F5344CB8AC3E}">
        <p14:creationId xmlns:p14="http://schemas.microsoft.com/office/powerpoint/2010/main" val="218485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36066" y="3306456"/>
            <a:ext cx="4188402" cy="968565"/>
          </a:xfrm>
        </p:spPr>
        <p:txBody>
          <a:bodyPr anchor="ctr">
            <a:normAutofit fontScale="92500" lnSpcReduction="10000"/>
          </a:bodyPr>
          <a:lstStyle/>
          <a:p>
            <a:pPr>
              <a:spcBef>
                <a:spcPts val="300"/>
              </a:spcBef>
            </a:pPr>
            <a:r>
              <a:rPr lang="en-US" sz="2200" dirty="0"/>
              <a:t>Spring University: 10 – 12 April 2024</a:t>
            </a:r>
          </a:p>
          <a:p>
            <a:pPr>
              <a:spcBef>
                <a:spcPts val="300"/>
              </a:spcBef>
            </a:pPr>
            <a:r>
              <a:rPr lang="en-US" sz="2200" dirty="0"/>
              <a:t>At Royal Holloway</a:t>
            </a:r>
          </a:p>
          <a:p>
            <a:pPr>
              <a:spcBef>
                <a:spcPts val="300"/>
              </a:spcBef>
            </a:pPr>
            <a:r>
              <a:rPr lang="en-US" dirty="0"/>
              <a:t>For year 10s and 11s</a:t>
            </a:r>
          </a:p>
        </p:txBody>
      </p:sp>
      <p:sp>
        <p:nvSpPr>
          <p:cNvPr id="7" name="TextBox 6">
            <a:extLst>
              <a:ext uri="{FF2B5EF4-FFF2-40B4-BE49-F238E27FC236}">
                <a16:creationId xmlns:a16="http://schemas.microsoft.com/office/drawing/2014/main" id="{7A32635D-D202-47AF-AC90-1CA223FDC397}"/>
              </a:ext>
            </a:extLst>
          </p:cNvPr>
          <p:cNvSpPr txBox="1"/>
          <p:nvPr/>
        </p:nvSpPr>
        <p:spPr>
          <a:xfrm>
            <a:off x="2636066" y="4632576"/>
            <a:ext cx="3715961" cy="369332"/>
          </a:xfrm>
          <a:prstGeom prst="rect">
            <a:avLst/>
          </a:prstGeom>
          <a:solidFill>
            <a:srgbClr val="EC6606"/>
          </a:solidFill>
        </p:spPr>
        <p:txBody>
          <a:bodyPr wrap="square" rtlCol="0">
            <a:spAutoFit/>
          </a:bodyPr>
          <a:lstStyle/>
          <a:p>
            <a:r>
              <a:rPr lang="en-GB" b="1" dirty="0">
                <a:solidFill>
                  <a:schemeClr val="bg1"/>
                </a:solidFill>
              </a:rPr>
              <a:t>Scan QR Code for more information</a:t>
            </a:r>
          </a:p>
        </p:txBody>
      </p:sp>
      <p:sp>
        <p:nvSpPr>
          <p:cNvPr id="8" name="TextBox 7">
            <a:extLst>
              <a:ext uri="{FF2B5EF4-FFF2-40B4-BE49-F238E27FC236}">
                <a16:creationId xmlns:a16="http://schemas.microsoft.com/office/drawing/2014/main" id="{EE005EE5-95DC-41D3-8AE7-0D39102BF1E3}"/>
              </a:ext>
            </a:extLst>
          </p:cNvPr>
          <p:cNvSpPr txBox="1"/>
          <p:nvPr/>
        </p:nvSpPr>
        <p:spPr>
          <a:xfrm>
            <a:off x="1132513" y="1303767"/>
            <a:ext cx="2812943" cy="623248"/>
          </a:xfrm>
          <a:prstGeom prst="rect">
            <a:avLst/>
          </a:prstGeom>
          <a:noFill/>
        </p:spPr>
        <p:txBody>
          <a:bodyPr wrap="square" rtlCol="0">
            <a:spAutoFit/>
          </a:bodyPr>
          <a:lstStyle/>
          <a:p>
            <a:r>
              <a:rPr lang="en-GB" sz="2100" dirty="0">
                <a:solidFill>
                  <a:schemeClr val="bg1"/>
                </a:solidFill>
              </a:rPr>
              <a:t>@royalholloway</a:t>
            </a:r>
          </a:p>
          <a:p>
            <a:endParaRPr lang="en-GB" sz="1350" dirty="0"/>
          </a:p>
        </p:txBody>
      </p:sp>
      <p:pic>
        <p:nvPicPr>
          <p:cNvPr id="11" name="Picture 10" descr="Logo&#10;&#10;Description automatically generated">
            <a:extLst>
              <a:ext uri="{FF2B5EF4-FFF2-40B4-BE49-F238E27FC236}">
                <a16:creationId xmlns:a16="http://schemas.microsoft.com/office/drawing/2014/main" id="{241428C2-3999-415D-8B3C-6F7531732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205" y="226499"/>
            <a:ext cx="1505041" cy="1003361"/>
          </a:xfrm>
          <a:prstGeom prst="rect">
            <a:avLst/>
          </a:prstGeom>
        </p:spPr>
      </p:pic>
      <p:pic>
        <p:nvPicPr>
          <p:cNvPr id="15" name="Picture 14" descr="Icon&#10;&#10;Description automatically generated">
            <a:extLst>
              <a:ext uri="{FF2B5EF4-FFF2-40B4-BE49-F238E27FC236}">
                <a16:creationId xmlns:a16="http://schemas.microsoft.com/office/drawing/2014/main" id="{F94C8448-4E43-4B08-8BEE-7511A910F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356" y="1214439"/>
            <a:ext cx="653890" cy="653890"/>
          </a:xfrm>
          <a:prstGeom prst="rect">
            <a:avLst/>
          </a:prstGeom>
        </p:spPr>
      </p:pic>
      <p:pic>
        <p:nvPicPr>
          <p:cNvPr id="19" name="Picture 18" descr="Icon&#10;&#10;Description automatically generated">
            <a:extLst>
              <a:ext uri="{FF2B5EF4-FFF2-40B4-BE49-F238E27FC236}">
                <a16:creationId xmlns:a16="http://schemas.microsoft.com/office/drawing/2014/main" id="{F54E2D10-6839-47A2-AF92-2A500275A9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371" y="2004523"/>
            <a:ext cx="653890" cy="653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D1CF9D21-F3C0-41CB-8E4C-8B62597283DC}"/>
              </a:ext>
            </a:extLst>
          </p:cNvPr>
          <p:cNvSpPr txBox="1"/>
          <p:nvPr/>
        </p:nvSpPr>
        <p:spPr>
          <a:xfrm>
            <a:off x="1132514" y="502730"/>
            <a:ext cx="2812943" cy="623248"/>
          </a:xfrm>
          <a:prstGeom prst="rect">
            <a:avLst/>
          </a:prstGeom>
          <a:noFill/>
        </p:spPr>
        <p:txBody>
          <a:bodyPr wrap="square" rtlCol="0">
            <a:spAutoFit/>
          </a:bodyPr>
          <a:lstStyle/>
          <a:p>
            <a:r>
              <a:rPr lang="en-GB" sz="2100" dirty="0">
                <a:solidFill>
                  <a:schemeClr val="bg1"/>
                </a:solidFill>
              </a:rPr>
              <a:t>@royal_holloway</a:t>
            </a:r>
          </a:p>
          <a:p>
            <a:endParaRPr lang="en-GB" sz="1350" dirty="0"/>
          </a:p>
        </p:txBody>
      </p:sp>
      <p:sp>
        <p:nvSpPr>
          <p:cNvPr id="23" name="TextBox 22">
            <a:extLst>
              <a:ext uri="{FF2B5EF4-FFF2-40B4-BE49-F238E27FC236}">
                <a16:creationId xmlns:a16="http://schemas.microsoft.com/office/drawing/2014/main" id="{0842648C-06EF-4706-A7C9-9AAFE1EE35CE}"/>
              </a:ext>
            </a:extLst>
          </p:cNvPr>
          <p:cNvSpPr txBox="1"/>
          <p:nvPr/>
        </p:nvSpPr>
        <p:spPr>
          <a:xfrm>
            <a:off x="1132513" y="2100855"/>
            <a:ext cx="2812943" cy="623248"/>
          </a:xfrm>
          <a:prstGeom prst="rect">
            <a:avLst/>
          </a:prstGeom>
          <a:noFill/>
        </p:spPr>
        <p:txBody>
          <a:bodyPr wrap="square" rtlCol="0">
            <a:spAutoFit/>
          </a:bodyPr>
          <a:lstStyle/>
          <a:p>
            <a:r>
              <a:rPr lang="en-GB" sz="2100" dirty="0">
                <a:solidFill>
                  <a:schemeClr val="bg1"/>
                </a:solidFill>
              </a:rPr>
              <a:t>@RoyalHollowayUoL</a:t>
            </a:r>
          </a:p>
          <a:p>
            <a:endParaRPr lang="en-GB" sz="1350" dirty="0"/>
          </a:p>
        </p:txBody>
      </p:sp>
      <p:pic>
        <p:nvPicPr>
          <p:cNvPr id="6" name="Picture 5">
            <a:extLst>
              <a:ext uri="{FF2B5EF4-FFF2-40B4-BE49-F238E27FC236}">
                <a16:creationId xmlns:a16="http://schemas.microsoft.com/office/drawing/2014/main" id="{8EBCCB2F-3B87-C477-A78B-FC019038B3F8}"/>
              </a:ext>
            </a:extLst>
          </p:cNvPr>
          <p:cNvPicPr>
            <a:picLocks noChangeAspect="1"/>
          </p:cNvPicPr>
          <p:nvPr/>
        </p:nvPicPr>
        <p:blipFill>
          <a:blip r:embed="rId6"/>
          <a:stretch>
            <a:fillRect/>
          </a:stretch>
        </p:blipFill>
        <p:spPr>
          <a:xfrm>
            <a:off x="233875" y="3114116"/>
            <a:ext cx="2023804" cy="2032132"/>
          </a:xfrm>
          <a:prstGeom prst="rect">
            <a:avLst/>
          </a:prstGeom>
        </p:spPr>
      </p:pic>
      <p:pic>
        <p:nvPicPr>
          <p:cNvPr id="9" name="Picture 8">
            <a:extLst>
              <a:ext uri="{FF2B5EF4-FFF2-40B4-BE49-F238E27FC236}">
                <a16:creationId xmlns:a16="http://schemas.microsoft.com/office/drawing/2014/main" id="{D7A6F1A0-C397-1363-6F58-8F7BB6CE9D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72" r="4680" b="15700"/>
          <a:stretch/>
        </p:blipFill>
        <p:spPr>
          <a:xfrm>
            <a:off x="3827533" y="-1786"/>
            <a:ext cx="5311498" cy="3134402"/>
          </a:xfrm>
          <a:prstGeom prst="rect">
            <a:avLst/>
          </a:prstGeom>
        </p:spPr>
      </p:pic>
    </p:spTree>
    <p:extLst>
      <p:ext uri="{BB962C8B-B14F-4D97-AF65-F5344CB8AC3E}">
        <p14:creationId xmlns:p14="http://schemas.microsoft.com/office/powerpoint/2010/main" val="135681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91E7941-4F43-204A-F5B8-C33082E7C4F8}"/>
              </a:ext>
            </a:extLst>
          </p:cNvPr>
          <p:cNvGraphicFramePr/>
          <p:nvPr>
            <p:extLst>
              <p:ext uri="{D42A27DB-BD31-4B8C-83A1-F6EECF244321}">
                <p14:modId xmlns:p14="http://schemas.microsoft.com/office/powerpoint/2010/main" val="3470969440"/>
              </p:ext>
            </p:extLst>
          </p:nvPr>
        </p:nvGraphicFramePr>
        <p:xfrm>
          <a:off x="8092" y="1427316"/>
          <a:ext cx="8736471" cy="2818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7975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What?</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1929468"/>
            <a:ext cx="3600000" cy="2616101"/>
          </a:xfrm>
          <a:prstGeom prst="rect">
            <a:avLst/>
          </a:prstGeom>
          <a:noFill/>
        </p:spPr>
        <p:txBody>
          <a:bodyPr wrap="square" rtlCol="0">
            <a:spAutoFit/>
          </a:bodyPr>
          <a:lstStyle/>
          <a:p>
            <a:pPr algn="ctr"/>
            <a:r>
              <a:rPr lang="en-GB" sz="2300" dirty="0"/>
              <a:t>3 days, 2 nights</a:t>
            </a:r>
          </a:p>
          <a:p>
            <a:pPr algn="ctr"/>
            <a:r>
              <a:rPr lang="en-GB" sz="2300" dirty="0"/>
              <a:t>Subject taster sessions</a:t>
            </a:r>
          </a:p>
          <a:p>
            <a:pPr algn="ctr"/>
            <a:r>
              <a:rPr lang="en-GB" sz="2300" dirty="0"/>
              <a:t>Meet current </a:t>
            </a:r>
            <a:r>
              <a:rPr lang="en-GB" sz="2300" dirty="0" err="1"/>
              <a:t>uni</a:t>
            </a:r>
            <a:r>
              <a:rPr lang="en-GB" sz="2300" dirty="0"/>
              <a:t> students</a:t>
            </a:r>
          </a:p>
          <a:p>
            <a:pPr algn="ctr"/>
            <a:r>
              <a:rPr lang="en-GB" sz="2300" dirty="0"/>
              <a:t>Lots of social activities</a:t>
            </a:r>
          </a:p>
          <a:p>
            <a:pPr algn="ctr"/>
            <a:r>
              <a:rPr lang="en-GB" sz="2300" dirty="0"/>
              <a:t>All food provided</a:t>
            </a:r>
          </a:p>
          <a:p>
            <a:pPr algn="ctr"/>
            <a:r>
              <a:rPr lang="en-GB" sz="2300" dirty="0"/>
              <a:t>Completely free</a:t>
            </a:r>
          </a:p>
          <a:p>
            <a:pPr algn="ctr"/>
            <a:endParaRPr lang="en-GB" sz="2000" dirty="0"/>
          </a:p>
        </p:txBody>
      </p:sp>
      <p:pic>
        <p:nvPicPr>
          <p:cNvPr id="13" name="Chart Placeholder 3">
            <a:extLst>
              <a:ext uri="{FF2B5EF4-FFF2-40B4-BE49-F238E27FC236}">
                <a16:creationId xmlns:a16="http://schemas.microsoft.com/office/drawing/2014/main" id="{E96F2F42-AAA4-B2CE-D7D2-2CC6DF5C9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420"/>
          <a:stretch/>
        </p:blipFill>
        <p:spPr>
          <a:xfrm>
            <a:off x="4975913" y="1213651"/>
            <a:ext cx="3953867" cy="3705348"/>
          </a:xfrm>
          <a:prstGeom prst="rect">
            <a:avLst/>
          </a:prstGeom>
          <a:effectLst>
            <a:softEdge rad="101600"/>
          </a:effectLst>
        </p:spPr>
      </p:pic>
    </p:spTree>
    <p:extLst>
      <p:ext uri="{BB962C8B-B14F-4D97-AF65-F5344CB8AC3E}">
        <p14:creationId xmlns:p14="http://schemas.microsoft.com/office/powerpoint/2010/main" val="177800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Where?</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4D7CB8"/>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8000" y="1929600"/>
            <a:ext cx="3719332" cy="2569934"/>
          </a:xfrm>
          <a:prstGeom prst="rect">
            <a:avLst/>
          </a:prstGeom>
          <a:noFill/>
        </p:spPr>
        <p:txBody>
          <a:bodyPr wrap="square" rtlCol="0">
            <a:spAutoFit/>
          </a:bodyPr>
          <a:lstStyle/>
          <a:p>
            <a:pPr algn="ctr"/>
            <a:r>
              <a:rPr lang="en-GB" sz="2300" dirty="0"/>
              <a:t>Royal Holloway</a:t>
            </a:r>
          </a:p>
          <a:p>
            <a:pPr algn="ctr"/>
            <a:r>
              <a:rPr lang="en-GB" sz="2300" dirty="0"/>
              <a:t>Beautiful Egham campus</a:t>
            </a:r>
          </a:p>
          <a:p>
            <a:pPr algn="ctr"/>
            <a:r>
              <a:rPr lang="en-GB" sz="2300" dirty="0"/>
              <a:t>Your own private bedroom</a:t>
            </a:r>
          </a:p>
          <a:p>
            <a:pPr algn="ctr"/>
            <a:r>
              <a:rPr lang="en-GB" sz="2300" dirty="0"/>
              <a:t>Ensuite shower &amp; bathroom</a:t>
            </a:r>
          </a:p>
          <a:p>
            <a:pPr algn="ctr"/>
            <a:r>
              <a:rPr lang="en-GB" sz="2300" dirty="0"/>
              <a:t>Classrooms &amp; laboratories</a:t>
            </a:r>
          </a:p>
          <a:p>
            <a:pPr algn="ctr"/>
            <a:r>
              <a:rPr lang="en-GB" sz="2300" dirty="0"/>
              <a:t>Cafes and restaurants</a:t>
            </a:r>
            <a:endParaRPr lang="en-GB" sz="2000" dirty="0"/>
          </a:p>
          <a:p>
            <a:pPr algn="ctr"/>
            <a:endParaRPr lang="en-GB" sz="2300" dirty="0"/>
          </a:p>
        </p:txBody>
      </p:sp>
      <p:pic>
        <p:nvPicPr>
          <p:cNvPr id="6" name="Picture 5">
            <a:extLst>
              <a:ext uri="{FF2B5EF4-FFF2-40B4-BE49-F238E27FC236}">
                <a16:creationId xmlns:a16="http://schemas.microsoft.com/office/drawing/2014/main" id="{36389AF4-79EB-B4EC-711E-76FB7D23E8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543" b="12264"/>
          <a:stretch/>
        </p:blipFill>
        <p:spPr>
          <a:xfrm>
            <a:off x="5145846" y="1196263"/>
            <a:ext cx="3641986" cy="3780000"/>
          </a:xfrm>
          <a:prstGeom prst="roundRect">
            <a:avLst>
              <a:gd name="adj" fmla="val 8594"/>
            </a:avLst>
          </a:prstGeom>
          <a:solidFill>
            <a:srgbClr val="FFFFFF">
              <a:shade val="85000"/>
            </a:srgbClr>
          </a:solidFill>
          <a:ln>
            <a:noFill/>
          </a:ln>
          <a:effectLst>
            <a:softEdge rad="101600"/>
          </a:effectLst>
        </p:spPr>
      </p:pic>
    </p:spTree>
    <p:extLst>
      <p:ext uri="{BB962C8B-B14F-4D97-AF65-F5344CB8AC3E}">
        <p14:creationId xmlns:p14="http://schemas.microsoft.com/office/powerpoint/2010/main" val="155114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When?</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42C272"/>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2196504"/>
            <a:ext cx="3600000" cy="1969770"/>
          </a:xfrm>
          <a:prstGeom prst="rect">
            <a:avLst/>
          </a:prstGeom>
          <a:noFill/>
        </p:spPr>
        <p:txBody>
          <a:bodyPr wrap="square" rtlCol="0">
            <a:spAutoFit/>
          </a:bodyPr>
          <a:lstStyle/>
          <a:p>
            <a:pPr algn="ctr"/>
            <a:r>
              <a:rPr lang="en-GB" sz="2300" dirty="0"/>
              <a:t>Arrive 10 April 2024 AM</a:t>
            </a:r>
          </a:p>
          <a:p>
            <a:pPr algn="ctr"/>
            <a:r>
              <a:rPr lang="en-GB" sz="2300" dirty="0"/>
              <a:t>Leave 12 April 2024 PM</a:t>
            </a:r>
          </a:p>
          <a:p>
            <a:pPr algn="ctr"/>
            <a:endParaRPr lang="en-GB" sz="1000" dirty="0"/>
          </a:p>
          <a:p>
            <a:pPr algn="ctr"/>
            <a:r>
              <a:rPr lang="en-GB" sz="2300" dirty="0"/>
              <a:t>Application deadline:</a:t>
            </a:r>
          </a:p>
          <a:p>
            <a:pPr algn="ctr"/>
            <a:r>
              <a:rPr lang="en-GB" sz="2300" dirty="0"/>
              <a:t>31 January 2024</a:t>
            </a:r>
          </a:p>
          <a:p>
            <a:pPr algn="ctr"/>
            <a:endParaRPr lang="en-GB" sz="2000" dirty="0"/>
          </a:p>
        </p:txBody>
      </p:sp>
      <p:pic>
        <p:nvPicPr>
          <p:cNvPr id="4" name="Picture 3">
            <a:extLst>
              <a:ext uri="{FF2B5EF4-FFF2-40B4-BE49-F238E27FC236}">
                <a16:creationId xmlns:a16="http://schemas.microsoft.com/office/drawing/2014/main" id="{9AE60328-B287-FF38-24AE-5F775B1BEA2F}"/>
              </a:ext>
            </a:extLst>
          </p:cNvPr>
          <p:cNvPicPr>
            <a:picLocks noChangeAspect="1"/>
          </p:cNvPicPr>
          <p:nvPr/>
        </p:nvPicPr>
        <p:blipFill rotWithShape="1">
          <a:blip r:embed="rId3"/>
          <a:srcRect l="21340" t="26546" r="22131"/>
          <a:stretch/>
        </p:blipFill>
        <p:spPr>
          <a:xfrm>
            <a:off x="5060091" y="1326124"/>
            <a:ext cx="3860206" cy="3480402"/>
          </a:xfrm>
          <a:prstGeom prst="rect">
            <a:avLst/>
          </a:prstGeom>
          <a:effectLst>
            <a:softEdge rad="101600"/>
          </a:effectLst>
        </p:spPr>
      </p:pic>
    </p:spTree>
    <p:extLst>
      <p:ext uri="{BB962C8B-B14F-4D97-AF65-F5344CB8AC3E}">
        <p14:creationId xmlns:p14="http://schemas.microsoft.com/office/powerpoint/2010/main" val="158442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Who?</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B1CD38"/>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2050848"/>
            <a:ext cx="3600000" cy="2169825"/>
          </a:xfrm>
          <a:prstGeom prst="rect">
            <a:avLst/>
          </a:prstGeom>
          <a:noFill/>
        </p:spPr>
        <p:txBody>
          <a:bodyPr wrap="square" rtlCol="0">
            <a:spAutoFit/>
          </a:bodyPr>
          <a:lstStyle/>
          <a:p>
            <a:pPr algn="ctr"/>
            <a:r>
              <a:rPr lang="en-GB" sz="2300" dirty="0"/>
              <a:t>60 available places</a:t>
            </a:r>
          </a:p>
          <a:p>
            <a:pPr algn="ctr"/>
            <a:endParaRPr lang="en-GB" sz="1000" dirty="0"/>
          </a:p>
          <a:p>
            <a:pPr algn="ctr"/>
            <a:r>
              <a:rPr lang="en-GB" sz="2300" dirty="0"/>
              <a:t>For students from </a:t>
            </a:r>
          </a:p>
          <a:p>
            <a:pPr algn="ctr"/>
            <a:r>
              <a:rPr lang="en-GB" sz="2300" dirty="0"/>
              <a:t>‘Widening Access’ backgrounds</a:t>
            </a:r>
          </a:p>
          <a:p>
            <a:pPr algn="ctr"/>
            <a:endParaRPr lang="en-GB" sz="1000" dirty="0"/>
          </a:p>
          <a:p>
            <a:pPr algn="ctr"/>
            <a:r>
              <a:rPr lang="en-GB" sz="2300" dirty="0"/>
              <a:t>And us…!</a:t>
            </a:r>
          </a:p>
        </p:txBody>
      </p:sp>
      <p:pic>
        <p:nvPicPr>
          <p:cNvPr id="2" name="Picture 1">
            <a:extLst>
              <a:ext uri="{FF2B5EF4-FFF2-40B4-BE49-F238E27FC236}">
                <a16:creationId xmlns:a16="http://schemas.microsoft.com/office/drawing/2014/main" id="{733B1257-953F-F051-EEEA-FC37F75500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997"/>
          <a:stretch/>
        </p:blipFill>
        <p:spPr>
          <a:xfrm>
            <a:off x="5137037" y="1240160"/>
            <a:ext cx="3717698" cy="3692205"/>
          </a:xfrm>
          <a:prstGeom prst="roundRect">
            <a:avLst>
              <a:gd name="adj" fmla="val 8594"/>
            </a:avLst>
          </a:prstGeom>
          <a:solidFill>
            <a:srgbClr val="FFFFFF">
              <a:shade val="85000"/>
            </a:srgbClr>
          </a:solidFill>
          <a:ln>
            <a:noFill/>
          </a:ln>
          <a:effectLst>
            <a:softEdge rad="101600"/>
          </a:effectLst>
        </p:spPr>
      </p:pic>
    </p:spTree>
    <p:extLst>
      <p:ext uri="{BB962C8B-B14F-4D97-AF65-F5344CB8AC3E}">
        <p14:creationId xmlns:p14="http://schemas.microsoft.com/office/powerpoint/2010/main" val="171307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The Widening Access Team</a:t>
            </a:r>
          </a:p>
        </p:txBody>
      </p:sp>
      <p:pic>
        <p:nvPicPr>
          <p:cNvPr id="8" name="Picture 7">
            <a:extLst>
              <a:ext uri="{FF2B5EF4-FFF2-40B4-BE49-F238E27FC236}">
                <a16:creationId xmlns:a16="http://schemas.microsoft.com/office/drawing/2014/main" id="{3793D779-5713-63B7-9BB0-EECD851AED96}"/>
              </a:ext>
            </a:extLst>
          </p:cNvPr>
          <p:cNvPicPr preferRelativeResize="0">
            <a:picLocks/>
          </p:cNvPicPr>
          <p:nvPr/>
        </p:nvPicPr>
        <p:blipFill>
          <a:blip r:embed="rId3"/>
          <a:stretch>
            <a:fillRect/>
          </a:stretch>
        </p:blipFill>
        <p:spPr>
          <a:xfrm>
            <a:off x="4794853" y="1302987"/>
            <a:ext cx="1383277" cy="1621211"/>
          </a:xfrm>
          <a:prstGeom prst="rect">
            <a:avLst/>
          </a:prstGeom>
          <a:effectLst>
            <a:softEdge rad="38100"/>
          </a:effectLst>
        </p:spPr>
      </p:pic>
      <p:pic>
        <p:nvPicPr>
          <p:cNvPr id="9" name="Picture 8">
            <a:extLst>
              <a:ext uri="{FF2B5EF4-FFF2-40B4-BE49-F238E27FC236}">
                <a16:creationId xmlns:a16="http://schemas.microsoft.com/office/drawing/2014/main" id="{06C09A71-89DA-4879-F32E-138D5052E151}"/>
              </a:ext>
            </a:extLst>
          </p:cNvPr>
          <p:cNvPicPr preferRelativeResize="0">
            <a:picLocks/>
          </p:cNvPicPr>
          <p:nvPr/>
        </p:nvPicPr>
        <p:blipFill>
          <a:blip r:embed="rId4"/>
          <a:stretch>
            <a:fillRect/>
          </a:stretch>
        </p:blipFill>
        <p:spPr>
          <a:xfrm>
            <a:off x="863377" y="3176135"/>
            <a:ext cx="1383277" cy="1621211"/>
          </a:xfrm>
          <a:prstGeom prst="rect">
            <a:avLst/>
          </a:prstGeom>
          <a:effectLst>
            <a:softEdge rad="38100"/>
          </a:effectLst>
        </p:spPr>
      </p:pic>
      <p:sp>
        <p:nvSpPr>
          <p:cNvPr id="10" name="TextBox 11">
            <a:extLst>
              <a:ext uri="{FF2B5EF4-FFF2-40B4-BE49-F238E27FC236}">
                <a16:creationId xmlns:a16="http://schemas.microsoft.com/office/drawing/2014/main" id="{32DF3CF7-0924-D57B-2A4A-33FA9AF2182C}"/>
              </a:ext>
            </a:extLst>
          </p:cNvPr>
          <p:cNvSpPr txBox="1"/>
          <p:nvPr/>
        </p:nvSpPr>
        <p:spPr>
          <a:xfrm>
            <a:off x="2447054" y="3273880"/>
            <a:ext cx="2038147"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Ebony Beckford</a:t>
            </a:r>
          </a:p>
          <a:p>
            <a:r>
              <a:rPr lang="en-GB" sz="1400" dirty="0"/>
              <a:t>Widening Access Officer</a:t>
            </a:r>
          </a:p>
          <a:p>
            <a:endParaRPr lang="en-GB" sz="800" dirty="0"/>
          </a:p>
          <a:p>
            <a:r>
              <a:rPr lang="en-GB" sz="1400" dirty="0"/>
              <a:t>W London &amp;  N Surrey </a:t>
            </a:r>
          </a:p>
          <a:p>
            <a:endParaRPr lang="en-GB" sz="800" dirty="0"/>
          </a:p>
          <a:p>
            <a:r>
              <a:rPr lang="en-GB" sz="1400" dirty="0"/>
              <a:t>Feltham Network of Schools</a:t>
            </a:r>
          </a:p>
          <a:p>
            <a:endParaRPr lang="en-GB" dirty="0"/>
          </a:p>
        </p:txBody>
      </p:sp>
      <p:sp>
        <p:nvSpPr>
          <p:cNvPr id="11" name="TextBox 12">
            <a:extLst>
              <a:ext uri="{FF2B5EF4-FFF2-40B4-BE49-F238E27FC236}">
                <a16:creationId xmlns:a16="http://schemas.microsoft.com/office/drawing/2014/main" id="{782B347D-8644-9735-8757-17155F8D6A19}"/>
              </a:ext>
            </a:extLst>
          </p:cNvPr>
          <p:cNvSpPr txBox="1"/>
          <p:nvPr/>
        </p:nvSpPr>
        <p:spPr>
          <a:xfrm>
            <a:off x="6318704" y="1359102"/>
            <a:ext cx="2253875"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Georgina Da Silva</a:t>
            </a:r>
          </a:p>
          <a:p>
            <a:r>
              <a:rPr lang="en-GB" sz="1400" dirty="0"/>
              <a:t>Widening Access Manager</a:t>
            </a:r>
          </a:p>
          <a:p>
            <a:endParaRPr lang="en-GB" sz="800" dirty="0"/>
          </a:p>
          <a:p>
            <a:r>
              <a:rPr lang="en-GB" sz="1400" dirty="0"/>
              <a:t>W Surrey &amp; Berkshire</a:t>
            </a:r>
          </a:p>
          <a:p>
            <a:endParaRPr lang="en-GB" sz="800" dirty="0"/>
          </a:p>
          <a:p>
            <a:r>
              <a:rPr lang="en-GB" sz="1400" dirty="0"/>
              <a:t>Transition to University, Access &amp; Participation Plan</a:t>
            </a:r>
          </a:p>
          <a:p>
            <a:endParaRPr lang="en-GB" dirty="0"/>
          </a:p>
        </p:txBody>
      </p:sp>
      <p:pic>
        <p:nvPicPr>
          <p:cNvPr id="12" name="Picture 11">
            <a:extLst>
              <a:ext uri="{FF2B5EF4-FFF2-40B4-BE49-F238E27FC236}">
                <a16:creationId xmlns:a16="http://schemas.microsoft.com/office/drawing/2014/main" id="{0ED8C3E4-EF6B-6674-87FE-511F3C5907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182" b="90909" l="8621" r="88966">
                        <a14:foregroundMark x1="39655" y1="36727" x2="39655" y2="36727"/>
                        <a14:foregroundMark x1="46552" y1="23273" x2="46552" y2="23273"/>
                        <a14:foregroundMark x1="51379" y1="10182" x2="51379" y2="10182"/>
                        <a14:foregroundMark x1="50690" y1="6909" x2="50690" y2="6909"/>
                        <a14:foregroundMark x1="88966" y1="49455" x2="88966" y2="49455"/>
                        <a14:foregroundMark x1="8621" y1="49091" x2="8621" y2="49091"/>
                        <a14:foregroundMark x1="44828" y1="90909" x2="44828" y2="90909"/>
                      </a14:backgroundRemoval>
                    </a14:imgEffect>
                    <a14:imgEffect>
                      <a14:saturation sat="0"/>
                    </a14:imgEffect>
                  </a14:imgLayer>
                </a14:imgProps>
              </a:ext>
            </a:extLst>
          </a:blip>
          <a:srcRect t="125" r="5163"/>
          <a:stretch/>
        </p:blipFill>
        <p:spPr>
          <a:xfrm>
            <a:off x="4599982" y="3152500"/>
            <a:ext cx="1773017" cy="1770638"/>
          </a:xfrm>
          <a:prstGeom prst="rect">
            <a:avLst/>
          </a:prstGeom>
          <a:effectLst>
            <a:softEdge rad="38100"/>
          </a:effectLst>
        </p:spPr>
      </p:pic>
      <p:sp>
        <p:nvSpPr>
          <p:cNvPr id="14" name="TextBox 15">
            <a:extLst>
              <a:ext uri="{FF2B5EF4-FFF2-40B4-BE49-F238E27FC236}">
                <a16:creationId xmlns:a16="http://schemas.microsoft.com/office/drawing/2014/main" id="{C7B5D0C6-A11A-39C7-2D05-EDECE68DECA6}"/>
              </a:ext>
            </a:extLst>
          </p:cNvPr>
          <p:cNvSpPr txBox="1"/>
          <p:nvPr/>
        </p:nvSpPr>
        <p:spPr>
          <a:xfrm>
            <a:off x="6318704" y="3273879"/>
            <a:ext cx="2071368"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Emilia O’Driscoll</a:t>
            </a:r>
          </a:p>
          <a:p>
            <a:r>
              <a:rPr lang="en-GB" sz="1400" dirty="0"/>
              <a:t>Widening Access Data &amp; Evaluation Officer</a:t>
            </a:r>
          </a:p>
          <a:p>
            <a:endParaRPr lang="en-GB" sz="800" dirty="0"/>
          </a:p>
          <a:p>
            <a:r>
              <a:rPr lang="en-GB" sz="1400" dirty="0"/>
              <a:t>Regional &amp; National Data</a:t>
            </a:r>
          </a:p>
          <a:p>
            <a:endParaRPr lang="en-GB" sz="800" dirty="0"/>
          </a:p>
          <a:p>
            <a:r>
              <a:rPr lang="en-GB" sz="1400" dirty="0"/>
              <a:t>Evaluation &amp; Monitoring</a:t>
            </a:r>
          </a:p>
          <a:p>
            <a:endParaRPr lang="en-GB" dirty="0"/>
          </a:p>
        </p:txBody>
      </p:sp>
      <p:pic>
        <p:nvPicPr>
          <p:cNvPr id="6" name="Picture 5" descr="Get to know Higher Education Outreach Network Officer, Jonathan Baldwin ...">
            <a:extLst>
              <a:ext uri="{FF2B5EF4-FFF2-40B4-BE49-F238E27FC236}">
                <a16:creationId xmlns:a16="http://schemas.microsoft.com/office/drawing/2014/main" id="{0E405AB7-F80D-4F9C-A06C-CCB5FC6F4E66}"/>
              </a:ext>
            </a:extLst>
          </p:cNvPr>
          <p:cNvPicPr preferRelativeResize="0">
            <a:picLocks noChangeArrowheads="1"/>
          </p:cNvPicPr>
          <p:nvPr/>
        </p:nvPicPr>
        <p:blipFill rotWithShape="1">
          <a:blip r:embed="rId7">
            <a:grayscl/>
            <a:extLst>
              <a:ext uri="{BEBA8EAE-BF5A-486C-A8C5-ECC9F3942E4B}">
                <a14:imgProps xmlns:a14="http://schemas.microsoft.com/office/drawing/2010/main">
                  <a14:imgLayer r:embed="rId8">
                    <a14:imgEffect>
                      <a14:brightnessContrast bright="8000"/>
                    </a14:imgEffect>
                  </a14:imgLayer>
                </a14:imgProps>
              </a:ext>
              <a:ext uri="{28A0092B-C50C-407E-A947-70E740481C1C}">
                <a14:useLocalDpi xmlns:a14="http://schemas.microsoft.com/office/drawing/2010/main" val="0"/>
              </a:ext>
            </a:extLst>
          </a:blip>
          <a:srcRect l="9405" r="8870"/>
          <a:stretch/>
        </p:blipFill>
        <p:spPr bwMode="auto">
          <a:xfrm>
            <a:off x="863378" y="1294598"/>
            <a:ext cx="1383277" cy="1621211"/>
          </a:xfrm>
          <a:prstGeom prst="rect">
            <a:avLst/>
          </a:prstGeom>
          <a:noFill/>
          <a:ln w="28575">
            <a:noFill/>
          </a:ln>
          <a:effectLst>
            <a:softEdge rad="38100"/>
          </a:effectLst>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880AA906-4C65-4FA0-A10E-96AC4E3258EB}"/>
              </a:ext>
            </a:extLst>
          </p:cNvPr>
          <p:cNvSpPr txBox="1"/>
          <p:nvPr/>
        </p:nvSpPr>
        <p:spPr>
          <a:xfrm>
            <a:off x="2429162" y="1359102"/>
            <a:ext cx="2071368" cy="14773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t>Jonathan Baldwin</a:t>
            </a:r>
          </a:p>
          <a:p>
            <a:r>
              <a:rPr lang="en-GB" sz="1400" dirty="0"/>
              <a:t>HEON Partner  Officer</a:t>
            </a:r>
          </a:p>
          <a:p>
            <a:endParaRPr lang="en-GB" sz="800" dirty="0"/>
          </a:p>
          <a:p>
            <a:r>
              <a:rPr lang="en-GB" sz="1400" dirty="0"/>
              <a:t>Surrey &amp; NE Hampshire</a:t>
            </a:r>
          </a:p>
          <a:p>
            <a:endParaRPr lang="en-GB" sz="800" dirty="0"/>
          </a:p>
          <a:p>
            <a:r>
              <a:rPr lang="en-GB" sz="1400" dirty="0"/>
              <a:t>Attainment Raising, Spring Residential</a:t>
            </a:r>
          </a:p>
        </p:txBody>
      </p:sp>
    </p:spTree>
    <p:extLst>
      <p:ext uri="{BB962C8B-B14F-4D97-AF65-F5344CB8AC3E}">
        <p14:creationId xmlns:p14="http://schemas.microsoft.com/office/powerpoint/2010/main" val="1882693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2354-126A-74CE-4C25-CFDAA9FEC4FC}"/>
              </a:ext>
            </a:extLst>
          </p:cNvPr>
          <p:cNvSpPr>
            <a:spLocks noGrp="1"/>
          </p:cNvSpPr>
          <p:nvPr>
            <p:ph type="title"/>
          </p:nvPr>
        </p:nvSpPr>
        <p:spPr/>
        <p:txBody>
          <a:bodyPr/>
          <a:lstStyle/>
          <a:p>
            <a:r>
              <a:rPr lang="en-GB" dirty="0"/>
              <a:t>Our Student Ambassadors</a:t>
            </a:r>
          </a:p>
        </p:txBody>
      </p:sp>
      <p:pic>
        <p:nvPicPr>
          <p:cNvPr id="4" name="Picture 3">
            <a:extLst>
              <a:ext uri="{FF2B5EF4-FFF2-40B4-BE49-F238E27FC236}">
                <a16:creationId xmlns:a16="http://schemas.microsoft.com/office/drawing/2014/main" id="{27623A59-E0D2-92B7-8E22-1B8BEDC8C582}"/>
              </a:ext>
            </a:extLst>
          </p:cNvPr>
          <p:cNvPicPr>
            <a:picLocks noChangeAspect="1"/>
          </p:cNvPicPr>
          <p:nvPr/>
        </p:nvPicPr>
        <p:blipFill>
          <a:blip r:embed="rId3"/>
          <a:stretch>
            <a:fillRect/>
          </a:stretch>
        </p:blipFill>
        <p:spPr>
          <a:xfrm>
            <a:off x="2460905" y="1094014"/>
            <a:ext cx="4222190" cy="3918857"/>
          </a:xfrm>
          <a:prstGeom prst="rect">
            <a:avLst/>
          </a:prstGeom>
          <a:effectLst>
            <a:softEdge rad="101600"/>
          </a:effectLst>
        </p:spPr>
      </p:pic>
    </p:spTree>
    <p:extLst>
      <p:ext uri="{BB962C8B-B14F-4D97-AF65-F5344CB8AC3E}">
        <p14:creationId xmlns:p14="http://schemas.microsoft.com/office/powerpoint/2010/main" val="386918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2354-126A-74CE-4C25-CFDAA9FEC4FC}"/>
              </a:ext>
            </a:extLst>
          </p:cNvPr>
          <p:cNvSpPr>
            <a:spLocks noGrp="1"/>
          </p:cNvSpPr>
          <p:nvPr>
            <p:ph type="title"/>
          </p:nvPr>
        </p:nvSpPr>
        <p:spPr/>
        <p:txBody>
          <a:bodyPr/>
          <a:lstStyle/>
          <a:p>
            <a:r>
              <a:rPr lang="en-GB" dirty="0"/>
              <a:t>Applications</a:t>
            </a:r>
          </a:p>
        </p:txBody>
      </p:sp>
      <p:sp>
        <p:nvSpPr>
          <p:cNvPr id="5" name="Rectangle: Rounded Corners 4">
            <a:extLst>
              <a:ext uri="{FF2B5EF4-FFF2-40B4-BE49-F238E27FC236}">
                <a16:creationId xmlns:a16="http://schemas.microsoft.com/office/drawing/2014/main" id="{DB728730-D114-34BC-3671-E219BEE78E06}"/>
              </a:ext>
            </a:extLst>
          </p:cNvPr>
          <p:cNvSpPr/>
          <p:nvPr/>
        </p:nvSpPr>
        <p:spPr>
          <a:xfrm>
            <a:off x="169933" y="1270445"/>
            <a:ext cx="2832212" cy="3586931"/>
          </a:xfrm>
          <a:prstGeom prst="roundRect">
            <a:avLst/>
          </a:prstGeom>
          <a:solidFill>
            <a:srgbClr val="D75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You will need to include information about yourself, your parents/guardians, and one of your teachers</a:t>
            </a:r>
          </a:p>
        </p:txBody>
      </p:sp>
      <p:sp>
        <p:nvSpPr>
          <p:cNvPr id="7" name="Rectangle: Rounded Corners 6">
            <a:extLst>
              <a:ext uri="{FF2B5EF4-FFF2-40B4-BE49-F238E27FC236}">
                <a16:creationId xmlns:a16="http://schemas.microsoft.com/office/drawing/2014/main" id="{53597259-97F3-E6AE-6678-5095D8C04EA6}"/>
              </a:ext>
            </a:extLst>
          </p:cNvPr>
          <p:cNvSpPr/>
          <p:nvPr/>
        </p:nvSpPr>
        <p:spPr>
          <a:xfrm>
            <a:off x="3155894" y="1270444"/>
            <a:ext cx="2832212" cy="3586931"/>
          </a:xfrm>
          <a:prstGeom prst="roundRect">
            <a:avLst/>
          </a:prstGeom>
          <a:solidFill>
            <a:srgbClr val="D75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Be honest, double check your answers, and speak to your teacher and parents/guardians first</a:t>
            </a:r>
          </a:p>
        </p:txBody>
      </p:sp>
      <p:sp>
        <p:nvSpPr>
          <p:cNvPr id="8" name="Rectangle: Rounded Corners 7">
            <a:extLst>
              <a:ext uri="{FF2B5EF4-FFF2-40B4-BE49-F238E27FC236}">
                <a16:creationId xmlns:a16="http://schemas.microsoft.com/office/drawing/2014/main" id="{C47C6A71-93E6-8F70-AC4B-F7D4E58A06F3}"/>
              </a:ext>
            </a:extLst>
          </p:cNvPr>
          <p:cNvSpPr/>
          <p:nvPr/>
        </p:nvSpPr>
        <p:spPr>
          <a:xfrm>
            <a:off x="6141855" y="1270444"/>
            <a:ext cx="2832212" cy="3586931"/>
          </a:xfrm>
          <a:prstGeom prst="roundRect">
            <a:avLst/>
          </a:prstGeom>
          <a:solidFill>
            <a:srgbClr val="D75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For more information on eligibility go to ‘Who can apply?’ on the Spring University webpage</a:t>
            </a:r>
          </a:p>
        </p:txBody>
      </p:sp>
    </p:spTree>
    <p:extLst>
      <p:ext uri="{BB962C8B-B14F-4D97-AF65-F5344CB8AC3E}">
        <p14:creationId xmlns:p14="http://schemas.microsoft.com/office/powerpoint/2010/main" val="1454833323"/>
      </p:ext>
    </p:extLst>
  </p:cSld>
  <p:clrMapOvr>
    <a:masterClrMapping/>
  </p:clrMapOvr>
</p:sld>
</file>

<file path=ppt/theme/theme1.xml><?xml version="1.0" encoding="utf-8"?>
<a:theme xmlns:a="http://schemas.openxmlformats.org/drawingml/2006/main" name="Office Theme">
  <a:themeElements>
    <a:clrScheme name="RHUL Primary Colour Palette">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5656</TotalTime>
  <Words>1298</Words>
  <Application>Microsoft Office PowerPoint</Application>
  <PresentationFormat>On-screen Show (16:9)</PresentationFormat>
  <Paragraphs>143</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corbel</vt:lpstr>
      <vt:lpstr>corbel</vt:lpstr>
      <vt:lpstr>Lucida Grande</vt:lpstr>
      <vt:lpstr>Wingdings</vt:lpstr>
      <vt:lpstr>Office Theme</vt:lpstr>
      <vt:lpstr>Royal Holloway Spring University</vt:lpstr>
      <vt:lpstr>PowerPoint Presentation</vt:lpstr>
      <vt:lpstr>What?</vt:lpstr>
      <vt:lpstr>Where?</vt:lpstr>
      <vt:lpstr>When?</vt:lpstr>
      <vt:lpstr>Who?</vt:lpstr>
      <vt:lpstr>The Widening Access Team</vt:lpstr>
      <vt:lpstr>Our Student Ambassadors</vt:lpstr>
      <vt:lpstr>Applications</vt:lpstr>
      <vt:lpstr>Why?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Baldwin, Jonathan</cp:lastModifiedBy>
  <cp:revision>10</cp:revision>
  <cp:lastPrinted>2016-11-21T13:30:10Z</cp:lastPrinted>
  <dcterms:created xsi:type="dcterms:W3CDTF">2013-08-15T13:27:17Z</dcterms:created>
  <dcterms:modified xsi:type="dcterms:W3CDTF">2023-11-13T11:09:41Z</dcterms:modified>
</cp:coreProperties>
</file>